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0"/>
  </p:notesMasterIdLst>
  <p:sldIdLst>
    <p:sldId id="260" r:id="rId2"/>
    <p:sldId id="317" r:id="rId3"/>
    <p:sldId id="264" r:id="rId4"/>
    <p:sldId id="274" r:id="rId5"/>
    <p:sldId id="280" r:id="rId6"/>
    <p:sldId id="283" r:id="rId7"/>
    <p:sldId id="281" r:id="rId8"/>
    <p:sldId id="282" r:id="rId9"/>
    <p:sldId id="265" r:id="rId10"/>
    <p:sldId id="285" r:id="rId11"/>
    <p:sldId id="319" r:id="rId12"/>
    <p:sldId id="320" r:id="rId13"/>
    <p:sldId id="298" r:id="rId14"/>
    <p:sldId id="286" r:id="rId15"/>
    <p:sldId id="287" r:id="rId16"/>
    <p:sldId id="288" r:id="rId17"/>
    <p:sldId id="278" r:id="rId18"/>
    <p:sldId id="279" r:id="rId19"/>
    <p:sldId id="266" r:id="rId20"/>
    <p:sldId id="292" r:id="rId21"/>
    <p:sldId id="301" r:id="rId22"/>
    <p:sldId id="302" r:id="rId23"/>
    <p:sldId id="297" r:id="rId24"/>
    <p:sldId id="296" r:id="rId25"/>
    <p:sldId id="293" r:id="rId26"/>
    <p:sldId id="295" r:id="rId27"/>
    <p:sldId id="290" r:id="rId28"/>
    <p:sldId id="289" r:id="rId29"/>
    <p:sldId id="291" r:id="rId30"/>
    <p:sldId id="275" r:id="rId31"/>
    <p:sldId id="267" r:id="rId32"/>
    <p:sldId id="316" r:id="rId33"/>
    <p:sldId id="269" r:id="rId34"/>
    <p:sldId id="303" r:id="rId35"/>
    <p:sldId id="299" r:id="rId36"/>
    <p:sldId id="314" r:id="rId37"/>
    <p:sldId id="313" r:id="rId38"/>
    <p:sldId id="306" r:id="rId39"/>
    <p:sldId id="271" r:id="rId40"/>
    <p:sldId id="273" r:id="rId41"/>
    <p:sldId id="308" r:id="rId42"/>
    <p:sldId id="309" r:id="rId43"/>
    <p:sldId id="310" r:id="rId44"/>
    <p:sldId id="311" r:id="rId45"/>
    <p:sldId id="312" r:id="rId46"/>
    <p:sldId id="300" r:id="rId47"/>
    <p:sldId id="318"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455"/>
    <a:srgbClr val="59BDAC"/>
    <a:srgbClr val="AEF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6395" autoAdjust="0"/>
  </p:normalViewPr>
  <p:slideViewPr>
    <p:cSldViewPr>
      <p:cViewPr varScale="1">
        <p:scale>
          <a:sx n="75" d="100"/>
          <a:sy n="75" d="100"/>
        </p:scale>
        <p:origin x="82" y="182"/>
      </p:cViewPr>
      <p:guideLst/>
    </p:cSldViewPr>
  </p:slideViewPr>
  <p:notesTextViewPr>
    <p:cViewPr>
      <p:scale>
        <a:sx n="1" d="1"/>
        <a:sy n="1" d="1"/>
      </p:scale>
      <p:origin x="0" y="0"/>
    </p:cViewPr>
  </p:notesTextViewPr>
  <p:notesViewPr>
    <p:cSldViewPr>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070BC-60E2-4438-92B6-498747CCFC7C}"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US"/>
        </a:p>
      </dgm:t>
    </dgm:pt>
    <dgm:pt modelId="{F66A7CF2-4537-4F60-BD10-95B7B94F9C0B}">
      <dgm:prSet phldrT="[Text]" custT="1"/>
      <dgm:spPr/>
      <dgm:t>
        <a:bodyPr/>
        <a:lstStyle/>
        <a:p>
          <a:r>
            <a:rPr lang="es-ES" sz="800" dirty="0"/>
            <a:t>Pedir </a:t>
          </a:r>
          <a:r>
            <a:rPr lang="es-ES" sz="800" b="1" dirty="0"/>
            <a:t>EXPEDITAR CON PROVEEDOR</a:t>
          </a:r>
          <a:br>
            <a:rPr lang="es-ES" sz="800" dirty="0"/>
          </a:br>
          <a:r>
            <a:rPr lang="es-ES" sz="800" dirty="0"/>
            <a:t>(Correo de </a:t>
          </a:r>
          <a:r>
            <a:rPr lang="es-ES" sz="800" dirty="0" err="1"/>
            <a:t>escalación</a:t>
          </a:r>
          <a:r>
            <a:rPr lang="es-ES" sz="800" dirty="0"/>
            <a:t> específico del corto)</a:t>
          </a:r>
          <a:br>
            <a:rPr lang="es-ES" sz="800" dirty="0"/>
          </a:br>
          <a:r>
            <a:rPr lang="es-ES" sz="800" dirty="0"/>
            <a:t>Copiar al correo a “PU </a:t>
          </a:r>
          <a:r>
            <a:rPr lang="es-ES" sz="800" dirty="0" err="1"/>
            <a:t>Coordinators</a:t>
          </a:r>
          <a:r>
            <a:rPr lang="es-ES" sz="800" dirty="0"/>
            <a:t>”.</a:t>
          </a:r>
          <a:endParaRPr lang="en-US" sz="800" dirty="0"/>
        </a:p>
      </dgm:t>
    </dgm:pt>
    <dgm:pt modelId="{101E5E39-C781-412A-8D1E-CB1CE8C45E63}" type="parTrans" cxnId="{028C75B6-30DE-4379-BC19-5EF8864D5EFF}">
      <dgm:prSet/>
      <dgm:spPr/>
      <dgm:t>
        <a:bodyPr/>
        <a:lstStyle/>
        <a:p>
          <a:endParaRPr lang="en-US" sz="2800"/>
        </a:p>
      </dgm:t>
    </dgm:pt>
    <dgm:pt modelId="{79FD14CE-06D3-4DD9-A2BD-3D1F33F89072}" type="sibTrans" cxnId="{028C75B6-30DE-4379-BC19-5EF8864D5EFF}">
      <dgm:prSet/>
      <dgm:spPr/>
      <dgm:t>
        <a:bodyPr/>
        <a:lstStyle/>
        <a:p>
          <a:endParaRPr lang="en-US" sz="2800"/>
        </a:p>
      </dgm:t>
    </dgm:pt>
    <dgm:pt modelId="{CC689879-9FD5-4EF7-BC2D-82A1D24506D2}">
      <dgm:prSet phldrT="[Text]" custT="1"/>
      <dgm:spPr/>
      <dgm:t>
        <a:bodyPr/>
        <a:lstStyle/>
        <a:p>
          <a:r>
            <a:rPr lang="es-ES" sz="800" dirty="0"/>
            <a:t>Si es rechazado el expedite sin pagar, pedir al proveedor un</a:t>
          </a:r>
          <a:br>
            <a:rPr lang="es-ES" sz="800" dirty="0"/>
          </a:br>
          <a:r>
            <a:rPr lang="es-ES" sz="800" b="1" dirty="0"/>
            <a:t>“EXPEDITE FEE”</a:t>
          </a:r>
          <a:br>
            <a:rPr lang="es-ES" sz="800" dirty="0"/>
          </a:br>
          <a:r>
            <a:rPr lang="es-ES" sz="800" dirty="0"/>
            <a:t>para hacer </a:t>
          </a:r>
          <a:r>
            <a:rPr lang="es-ES" sz="800" dirty="0" err="1"/>
            <a:t>pull</a:t>
          </a:r>
          <a:r>
            <a:rPr lang="es-ES" sz="800" dirty="0"/>
            <a:t> in del material.</a:t>
          </a:r>
          <a:endParaRPr lang="en-US" sz="800" dirty="0"/>
        </a:p>
      </dgm:t>
    </dgm:pt>
    <dgm:pt modelId="{9369BD88-8CDB-4859-9D4B-F971CE616881}" type="parTrans" cxnId="{D4033643-73EB-4789-8A0A-62F756DFD9DA}">
      <dgm:prSet/>
      <dgm:spPr/>
      <dgm:t>
        <a:bodyPr/>
        <a:lstStyle/>
        <a:p>
          <a:endParaRPr lang="en-US" sz="2800"/>
        </a:p>
      </dgm:t>
    </dgm:pt>
    <dgm:pt modelId="{D4BA1C8C-6713-469D-927B-AAD0EC7DB853}" type="sibTrans" cxnId="{D4033643-73EB-4789-8A0A-62F756DFD9DA}">
      <dgm:prSet/>
      <dgm:spPr/>
      <dgm:t>
        <a:bodyPr/>
        <a:lstStyle/>
        <a:p>
          <a:endParaRPr lang="en-US" sz="2800"/>
        </a:p>
      </dgm:t>
    </dgm:pt>
    <dgm:pt modelId="{A0273D08-1F6B-47DA-83A0-3C6A568DFB7A}">
      <dgm:prSet phldrT="[Text]" custT="1"/>
      <dgm:spPr/>
      <dgm:t>
        <a:bodyPr/>
        <a:lstStyle/>
        <a:p>
          <a:r>
            <a:rPr lang="es-ES" sz="800" b="1" dirty="0"/>
            <a:t>ESCALAR</a:t>
          </a:r>
          <a:br>
            <a:rPr lang="es-ES" sz="800" dirty="0"/>
          </a:br>
          <a:r>
            <a:rPr lang="es-ES" sz="800" dirty="0"/>
            <a:t>con Coordinador.</a:t>
          </a:r>
          <a:endParaRPr lang="en-US" sz="800" dirty="0"/>
        </a:p>
      </dgm:t>
    </dgm:pt>
    <dgm:pt modelId="{B12E1A6F-3A20-4B8A-8E82-DF8D3330FA92}" type="parTrans" cxnId="{E84E2EFB-CCAC-45A2-901E-F3D65DDE33B0}">
      <dgm:prSet/>
      <dgm:spPr/>
      <dgm:t>
        <a:bodyPr/>
        <a:lstStyle/>
        <a:p>
          <a:endParaRPr lang="en-US" sz="2800"/>
        </a:p>
      </dgm:t>
    </dgm:pt>
    <dgm:pt modelId="{54C83C67-D8EF-4C39-AB28-F4EABD3906C8}" type="sibTrans" cxnId="{E84E2EFB-CCAC-45A2-901E-F3D65DDE33B0}">
      <dgm:prSet/>
      <dgm:spPr/>
      <dgm:t>
        <a:bodyPr/>
        <a:lstStyle/>
        <a:p>
          <a:endParaRPr lang="en-US" sz="2800"/>
        </a:p>
      </dgm:t>
    </dgm:pt>
    <dgm:pt modelId="{5A9F2867-F68D-40D1-B836-12C3B2304C6B}">
      <dgm:prSet phldrT="[Text]" custT="1"/>
      <dgm:spPr/>
      <dgm:t>
        <a:bodyPr/>
        <a:lstStyle/>
        <a:p>
          <a:r>
            <a:rPr lang="es-ES" sz="800" dirty="0"/>
            <a:t>Cotizar en </a:t>
          </a:r>
          <a:r>
            <a:rPr lang="es-ES" sz="800" b="1" dirty="0"/>
            <a:t>DISTRIBUCIÓN</a:t>
          </a:r>
          <a:r>
            <a:rPr lang="es-ES" sz="800" dirty="0"/>
            <a:t> el corto con ”</a:t>
          </a:r>
          <a:r>
            <a:rPr lang="es-ES" sz="800" dirty="0" err="1"/>
            <a:t>Brokers</a:t>
          </a:r>
          <a:r>
            <a:rPr lang="es-ES" sz="800" dirty="0"/>
            <a:t>”</a:t>
          </a:r>
        </a:p>
        <a:p>
          <a:r>
            <a:rPr lang="es-ES" sz="800" dirty="0"/>
            <a:t>(GMK, SONAR, ADEPT, AGS).</a:t>
          </a:r>
          <a:endParaRPr lang="en-US" sz="800" dirty="0"/>
        </a:p>
      </dgm:t>
    </dgm:pt>
    <dgm:pt modelId="{A4739A58-BF1C-4D9E-8E55-2A53077C0EF1}" type="sibTrans" cxnId="{8BA41791-9AF5-4A02-9C02-AD490C54344B}">
      <dgm:prSet/>
      <dgm:spPr/>
      <dgm:t>
        <a:bodyPr/>
        <a:lstStyle/>
        <a:p>
          <a:endParaRPr lang="en-US" sz="2800"/>
        </a:p>
      </dgm:t>
    </dgm:pt>
    <dgm:pt modelId="{83C3E930-4053-430E-8394-F891403F232E}" type="parTrans" cxnId="{8BA41791-9AF5-4A02-9C02-AD490C54344B}">
      <dgm:prSet/>
      <dgm:spPr/>
      <dgm:t>
        <a:bodyPr/>
        <a:lstStyle/>
        <a:p>
          <a:endParaRPr lang="en-US" sz="2800"/>
        </a:p>
      </dgm:t>
    </dgm:pt>
    <dgm:pt modelId="{F7925B43-BB75-4530-BEB3-1B5E2CDBD41B}">
      <dgm:prSet phldrT="[Text]" custT="1"/>
      <dgm:spPr/>
      <dgm:t>
        <a:bodyPr/>
        <a:lstStyle/>
        <a:p>
          <a:r>
            <a:rPr lang="es-MX" sz="800" dirty="0"/>
            <a:t>Revisar </a:t>
          </a:r>
          <a:r>
            <a:rPr lang="es-MX" sz="800" b="1" dirty="0"/>
            <a:t>STOCK</a:t>
          </a:r>
          <a:r>
            <a:rPr lang="es-MX" sz="800" dirty="0"/>
            <a:t> de otros </a:t>
          </a:r>
          <a:r>
            <a:rPr lang="es-MX" sz="800" b="1" dirty="0"/>
            <a:t>SAFRANES</a:t>
          </a:r>
          <a:r>
            <a:rPr lang="es-MX" sz="800" dirty="0"/>
            <a:t>.</a:t>
          </a:r>
          <a:endParaRPr lang="en-US" sz="800" dirty="0"/>
        </a:p>
      </dgm:t>
    </dgm:pt>
    <dgm:pt modelId="{5B42E6F1-4ADA-4447-814A-173EB5EBE6AB}" type="parTrans" cxnId="{721F2551-9B49-45EF-8DC7-F24D4A683753}">
      <dgm:prSet/>
      <dgm:spPr/>
      <dgm:t>
        <a:bodyPr/>
        <a:lstStyle/>
        <a:p>
          <a:endParaRPr lang="en-US" sz="2800"/>
        </a:p>
      </dgm:t>
    </dgm:pt>
    <dgm:pt modelId="{24BEC382-442F-47FF-9719-B3728FB68923}" type="sibTrans" cxnId="{721F2551-9B49-45EF-8DC7-F24D4A683753}">
      <dgm:prSet/>
      <dgm:spPr/>
      <dgm:t>
        <a:bodyPr/>
        <a:lstStyle/>
        <a:p>
          <a:endParaRPr lang="en-US" sz="2800"/>
        </a:p>
      </dgm:t>
    </dgm:pt>
    <dgm:pt modelId="{433EA027-2919-44F8-9BB1-5674C0F987FA}">
      <dgm:prSet phldrT="[Text]" custT="1"/>
      <dgm:spPr/>
      <dgm:t>
        <a:bodyPr/>
        <a:lstStyle/>
        <a:p>
          <a:r>
            <a:rPr lang="es-MX" sz="800" dirty="0"/>
            <a:t>Después de 3 días sin respuesta,</a:t>
          </a:r>
          <a:br>
            <a:rPr lang="es-MX" sz="800" dirty="0"/>
          </a:br>
          <a:r>
            <a:rPr lang="es-MX" sz="800" b="1" dirty="0"/>
            <a:t>ESCALAR</a:t>
          </a:r>
          <a:br>
            <a:rPr lang="es-MX" sz="800" b="1" dirty="0"/>
          </a:br>
          <a:r>
            <a:rPr lang="es-MX" sz="800" dirty="0"/>
            <a:t>con Gerente de Compras.</a:t>
          </a:r>
          <a:endParaRPr lang="en-US" sz="800" dirty="0"/>
        </a:p>
      </dgm:t>
    </dgm:pt>
    <dgm:pt modelId="{38E0EA78-B14F-4E14-B103-352F9FBD9858}" type="parTrans" cxnId="{90CDC5C9-9B3E-4A1E-8A0D-DC84F7855F26}">
      <dgm:prSet/>
      <dgm:spPr/>
      <dgm:t>
        <a:bodyPr/>
        <a:lstStyle/>
        <a:p>
          <a:endParaRPr lang="en-US" sz="2800"/>
        </a:p>
      </dgm:t>
    </dgm:pt>
    <dgm:pt modelId="{E1271D72-209F-4FD5-BCF7-0548E3BDDEAD}" type="sibTrans" cxnId="{90CDC5C9-9B3E-4A1E-8A0D-DC84F7855F26}">
      <dgm:prSet/>
      <dgm:spPr/>
      <dgm:t>
        <a:bodyPr/>
        <a:lstStyle/>
        <a:p>
          <a:endParaRPr lang="en-US" sz="2800"/>
        </a:p>
      </dgm:t>
    </dgm:pt>
    <dgm:pt modelId="{A6125B11-B771-4D85-BEA2-1122676C9B08}">
      <dgm:prSet phldrT="[Text]" custT="1"/>
      <dgm:spPr/>
      <dgm:t>
        <a:bodyPr/>
        <a:lstStyle/>
        <a:p>
          <a:r>
            <a:rPr lang="es-ES" sz="800" dirty="0"/>
            <a:t>Crear un </a:t>
          </a:r>
          <a:r>
            <a:rPr lang="es-ES" sz="800" b="1" dirty="0"/>
            <a:t>ANDON</a:t>
          </a:r>
          <a:r>
            <a:rPr lang="es-ES" sz="800" dirty="0"/>
            <a:t> para revisar </a:t>
          </a:r>
          <a:r>
            <a:rPr lang="es-ES" sz="800" b="1" dirty="0"/>
            <a:t>ALTERNOS</a:t>
          </a:r>
          <a:r>
            <a:rPr lang="es-ES" sz="800" dirty="0"/>
            <a:t> además de la posibilidad de manufacturar </a:t>
          </a:r>
          <a:r>
            <a:rPr lang="es-ES" sz="800" b="1" dirty="0"/>
            <a:t>INTERNAMENTE</a:t>
          </a:r>
          <a:r>
            <a:rPr lang="es-ES" sz="800" dirty="0"/>
            <a:t> el componente.</a:t>
          </a:r>
          <a:endParaRPr lang="en-US" sz="800" dirty="0"/>
        </a:p>
      </dgm:t>
    </dgm:pt>
    <dgm:pt modelId="{ADAD3828-CB2D-483B-9528-B4A5EC538AF3}" type="parTrans" cxnId="{199E6D50-C130-448E-A7BC-3F881B7884E9}">
      <dgm:prSet/>
      <dgm:spPr/>
      <dgm:t>
        <a:bodyPr/>
        <a:lstStyle/>
        <a:p>
          <a:endParaRPr lang="en-US" sz="2800"/>
        </a:p>
      </dgm:t>
    </dgm:pt>
    <dgm:pt modelId="{0E1C08C3-90A3-4A2D-B60D-9B2AB54F1B6B}" type="sibTrans" cxnId="{199E6D50-C130-448E-A7BC-3F881B7884E9}">
      <dgm:prSet/>
      <dgm:spPr/>
      <dgm:t>
        <a:bodyPr/>
        <a:lstStyle/>
        <a:p>
          <a:endParaRPr lang="en-US" sz="2800"/>
        </a:p>
      </dgm:t>
    </dgm:pt>
    <dgm:pt modelId="{87D4C077-8015-475C-84DB-EEC7AC6A2BB3}">
      <dgm:prSet phldrT="[Text]" custT="1"/>
      <dgm:spPr/>
      <dgm:t>
        <a:bodyPr/>
        <a:lstStyle/>
        <a:p>
          <a:r>
            <a:rPr lang="es-MX" sz="800" b="1" dirty="0"/>
            <a:t>SEGUIMIENTO DIARIO</a:t>
          </a:r>
          <a:br>
            <a:rPr lang="es-MX" sz="800" b="1" dirty="0"/>
          </a:br>
          <a:r>
            <a:rPr lang="es-MX" sz="800" u="sng" dirty="0"/>
            <a:t>en persona</a:t>
          </a:r>
          <a:br>
            <a:rPr lang="es-MX" sz="800" u="sng" dirty="0"/>
          </a:br>
          <a:r>
            <a:rPr lang="es-MX" sz="800" dirty="0"/>
            <a:t>con Gerente de compras.</a:t>
          </a:r>
          <a:endParaRPr lang="en-US" sz="800" dirty="0"/>
        </a:p>
      </dgm:t>
    </dgm:pt>
    <dgm:pt modelId="{157487C7-7E6E-4CD3-88E9-9FE4AC6EE49D}" type="parTrans" cxnId="{22897001-7270-4720-9868-39EF9D01CF4D}">
      <dgm:prSet/>
      <dgm:spPr/>
      <dgm:t>
        <a:bodyPr/>
        <a:lstStyle/>
        <a:p>
          <a:endParaRPr lang="en-US" sz="2800"/>
        </a:p>
      </dgm:t>
    </dgm:pt>
    <dgm:pt modelId="{7CE83804-11A9-481B-B535-E4CF5BA7F3C0}" type="sibTrans" cxnId="{22897001-7270-4720-9868-39EF9D01CF4D}">
      <dgm:prSet/>
      <dgm:spPr/>
      <dgm:t>
        <a:bodyPr/>
        <a:lstStyle/>
        <a:p>
          <a:endParaRPr lang="en-US" sz="2800"/>
        </a:p>
      </dgm:t>
    </dgm:pt>
    <dgm:pt modelId="{B7C020DA-FBCE-4EEA-9228-ADD0C3CD2BE2}" type="pres">
      <dgm:prSet presAssocID="{953070BC-60E2-4438-92B6-498747CCFC7C}" presName="cycle" presStyleCnt="0">
        <dgm:presLayoutVars>
          <dgm:dir/>
          <dgm:resizeHandles val="exact"/>
        </dgm:presLayoutVars>
      </dgm:prSet>
      <dgm:spPr/>
    </dgm:pt>
    <dgm:pt modelId="{F7D35708-8326-4431-B15D-45E33545AAC4}" type="pres">
      <dgm:prSet presAssocID="{F66A7CF2-4537-4F60-BD10-95B7B94F9C0B}" presName="node" presStyleLbl="node1" presStyleIdx="0" presStyleCnt="8" custScaleX="197691" custScaleY="61995">
        <dgm:presLayoutVars>
          <dgm:bulletEnabled val="1"/>
        </dgm:presLayoutVars>
      </dgm:prSet>
      <dgm:spPr/>
    </dgm:pt>
    <dgm:pt modelId="{3C653C5D-68A8-4460-A58B-3C8D35946D7B}" type="pres">
      <dgm:prSet presAssocID="{F66A7CF2-4537-4F60-BD10-95B7B94F9C0B}" presName="spNode" presStyleCnt="0"/>
      <dgm:spPr/>
    </dgm:pt>
    <dgm:pt modelId="{D1009C9C-BADA-4C73-A06B-C0FF4DD8917D}" type="pres">
      <dgm:prSet presAssocID="{79FD14CE-06D3-4DD9-A2BD-3D1F33F89072}" presName="sibTrans" presStyleLbl="sibTrans1D1" presStyleIdx="0" presStyleCnt="8"/>
      <dgm:spPr/>
    </dgm:pt>
    <dgm:pt modelId="{25F553CB-7BCC-4243-8BA9-F12C13883884}" type="pres">
      <dgm:prSet presAssocID="{A6125B11-B771-4D85-BEA2-1122676C9B08}" presName="node" presStyleLbl="node1" presStyleIdx="1" presStyleCnt="8" custScaleX="160907" custScaleY="92212" custRadScaleRad="101686" custRadScaleInc="42958">
        <dgm:presLayoutVars>
          <dgm:bulletEnabled val="1"/>
        </dgm:presLayoutVars>
      </dgm:prSet>
      <dgm:spPr/>
    </dgm:pt>
    <dgm:pt modelId="{58520004-CA1F-4A90-AD57-CE9B7CCE7596}" type="pres">
      <dgm:prSet presAssocID="{A6125B11-B771-4D85-BEA2-1122676C9B08}" presName="spNode" presStyleCnt="0"/>
      <dgm:spPr/>
    </dgm:pt>
    <dgm:pt modelId="{8F1F133E-8FA2-444F-9141-D93CFAD96D8F}" type="pres">
      <dgm:prSet presAssocID="{0E1C08C3-90A3-4A2D-B60D-9B2AB54F1B6B}" presName="sibTrans" presStyleLbl="sibTrans1D1" presStyleIdx="1" presStyleCnt="8"/>
      <dgm:spPr/>
    </dgm:pt>
    <dgm:pt modelId="{27E38EF0-C8C3-4DD4-B971-170E008C3210}" type="pres">
      <dgm:prSet presAssocID="{F7925B43-BB75-4530-BEB3-1B5E2CDBD41B}" presName="node" presStyleLbl="node1" presStyleIdx="2" presStyleCnt="8" custScaleY="79183">
        <dgm:presLayoutVars>
          <dgm:bulletEnabled val="1"/>
        </dgm:presLayoutVars>
      </dgm:prSet>
      <dgm:spPr/>
    </dgm:pt>
    <dgm:pt modelId="{2EBA182A-C7F9-415E-A728-B0A941818CFF}" type="pres">
      <dgm:prSet presAssocID="{F7925B43-BB75-4530-BEB3-1B5E2CDBD41B}" presName="spNode" presStyleCnt="0"/>
      <dgm:spPr/>
    </dgm:pt>
    <dgm:pt modelId="{B37CA8CE-D18C-4A36-B584-FCC8F36132E8}" type="pres">
      <dgm:prSet presAssocID="{24BEC382-442F-47FF-9719-B3728FB68923}" presName="sibTrans" presStyleLbl="sibTrans1D1" presStyleIdx="2" presStyleCnt="8"/>
      <dgm:spPr/>
    </dgm:pt>
    <dgm:pt modelId="{4EA8299E-538C-405E-A518-8591A2F3AD53}" type="pres">
      <dgm:prSet presAssocID="{CC689879-9FD5-4EF7-BC2D-82A1D24506D2}" presName="node" presStyleLbl="node1" presStyleIdx="3" presStyleCnt="8" custScaleX="169185" custScaleY="85966">
        <dgm:presLayoutVars>
          <dgm:bulletEnabled val="1"/>
        </dgm:presLayoutVars>
      </dgm:prSet>
      <dgm:spPr/>
    </dgm:pt>
    <dgm:pt modelId="{4F94E1E0-5CA7-4F6B-8D27-3985C2129BAE}" type="pres">
      <dgm:prSet presAssocID="{CC689879-9FD5-4EF7-BC2D-82A1D24506D2}" presName="spNode" presStyleCnt="0"/>
      <dgm:spPr/>
    </dgm:pt>
    <dgm:pt modelId="{96A8D720-8D62-46F2-B586-C79FA4BFF680}" type="pres">
      <dgm:prSet presAssocID="{D4BA1C8C-6713-469D-927B-AAD0EC7DB853}" presName="sibTrans" presStyleLbl="sibTrans1D1" presStyleIdx="3" presStyleCnt="8"/>
      <dgm:spPr/>
    </dgm:pt>
    <dgm:pt modelId="{AE0BAB63-11E4-4AD9-BA3A-32D5795F4840}" type="pres">
      <dgm:prSet presAssocID="{5A9F2867-F68D-40D1-B836-12C3B2304C6B}" presName="node" presStyleLbl="node1" presStyleIdx="4" presStyleCnt="8" custScaleX="139116" custScaleY="84510">
        <dgm:presLayoutVars>
          <dgm:bulletEnabled val="1"/>
        </dgm:presLayoutVars>
      </dgm:prSet>
      <dgm:spPr/>
    </dgm:pt>
    <dgm:pt modelId="{45660444-210E-40DA-9D11-F68397102378}" type="pres">
      <dgm:prSet presAssocID="{5A9F2867-F68D-40D1-B836-12C3B2304C6B}" presName="spNode" presStyleCnt="0"/>
      <dgm:spPr/>
    </dgm:pt>
    <dgm:pt modelId="{6BBDE723-3B98-4B0F-9004-6678716B22A4}" type="pres">
      <dgm:prSet presAssocID="{A4739A58-BF1C-4D9E-8E55-2A53077C0EF1}" presName="sibTrans" presStyleLbl="sibTrans1D1" presStyleIdx="4" presStyleCnt="8"/>
      <dgm:spPr/>
    </dgm:pt>
    <dgm:pt modelId="{B2630B94-7243-4FA2-817D-2A63A5984FD6}" type="pres">
      <dgm:prSet presAssocID="{A0273D08-1F6B-47DA-83A0-3C6A568DFB7A}" presName="node" presStyleLbl="node1" presStyleIdx="5" presStyleCnt="8" custScaleY="60752">
        <dgm:presLayoutVars>
          <dgm:bulletEnabled val="1"/>
        </dgm:presLayoutVars>
      </dgm:prSet>
      <dgm:spPr/>
    </dgm:pt>
    <dgm:pt modelId="{31329C84-F325-49F4-9C2B-F082E07E9E8E}" type="pres">
      <dgm:prSet presAssocID="{A0273D08-1F6B-47DA-83A0-3C6A568DFB7A}" presName="spNode" presStyleCnt="0"/>
      <dgm:spPr/>
    </dgm:pt>
    <dgm:pt modelId="{58714EEB-F666-446C-B017-18E534342B43}" type="pres">
      <dgm:prSet presAssocID="{54C83C67-D8EF-4C39-AB28-F4EABD3906C8}" presName="sibTrans" presStyleLbl="sibTrans1D1" presStyleIdx="5" presStyleCnt="8"/>
      <dgm:spPr/>
    </dgm:pt>
    <dgm:pt modelId="{73A78C00-7E08-4900-86C6-DD6856502C5E}" type="pres">
      <dgm:prSet presAssocID="{433EA027-2919-44F8-9BB1-5674C0F987FA}" presName="node" presStyleLbl="node1" presStyleIdx="6" presStyleCnt="8" custScaleX="125603" custScaleY="77588">
        <dgm:presLayoutVars>
          <dgm:bulletEnabled val="1"/>
        </dgm:presLayoutVars>
      </dgm:prSet>
      <dgm:spPr/>
    </dgm:pt>
    <dgm:pt modelId="{8F593EBF-89C3-4E5C-9738-AFC07129BF57}" type="pres">
      <dgm:prSet presAssocID="{433EA027-2919-44F8-9BB1-5674C0F987FA}" presName="spNode" presStyleCnt="0"/>
      <dgm:spPr/>
    </dgm:pt>
    <dgm:pt modelId="{9BBC388F-28DE-4700-A1D5-23C18CB79BB5}" type="pres">
      <dgm:prSet presAssocID="{E1271D72-209F-4FD5-BCF7-0548E3BDDEAD}" presName="sibTrans" presStyleLbl="sibTrans1D1" presStyleIdx="6" presStyleCnt="8"/>
      <dgm:spPr/>
    </dgm:pt>
    <dgm:pt modelId="{BA35D5A5-417B-43C9-92FE-03139CC460FB}" type="pres">
      <dgm:prSet presAssocID="{87D4C077-8015-475C-84DB-EEC7AC6A2BB3}" presName="node" presStyleLbl="node1" presStyleIdx="7" presStyleCnt="8" custScaleX="121925" custScaleY="73378">
        <dgm:presLayoutVars>
          <dgm:bulletEnabled val="1"/>
        </dgm:presLayoutVars>
      </dgm:prSet>
      <dgm:spPr/>
    </dgm:pt>
    <dgm:pt modelId="{68ACE0AD-D0CD-4A7D-B869-755DC2CC7BEA}" type="pres">
      <dgm:prSet presAssocID="{87D4C077-8015-475C-84DB-EEC7AC6A2BB3}" presName="spNode" presStyleCnt="0"/>
      <dgm:spPr/>
    </dgm:pt>
    <dgm:pt modelId="{DB472EC6-54DD-434C-80F6-69A53A043DC1}" type="pres">
      <dgm:prSet presAssocID="{7CE83804-11A9-481B-B535-E4CF5BA7F3C0}" presName="sibTrans" presStyleLbl="sibTrans1D1" presStyleIdx="7" presStyleCnt="8"/>
      <dgm:spPr/>
    </dgm:pt>
  </dgm:ptLst>
  <dgm:cxnLst>
    <dgm:cxn modelId="{22897001-7270-4720-9868-39EF9D01CF4D}" srcId="{953070BC-60E2-4438-92B6-498747CCFC7C}" destId="{87D4C077-8015-475C-84DB-EEC7AC6A2BB3}" srcOrd="7" destOrd="0" parTransId="{157487C7-7E6E-4CD3-88E9-9FE4AC6EE49D}" sibTransId="{7CE83804-11A9-481B-B535-E4CF5BA7F3C0}"/>
    <dgm:cxn modelId="{A73EA35C-177D-48B4-9DF3-2B1062C8AF26}" type="presOf" srcId="{CC689879-9FD5-4EF7-BC2D-82A1D24506D2}" destId="{4EA8299E-538C-405E-A518-8591A2F3AD53}" srcOrd="0" destOrd="0" presId="urn:microsoft.com/office/officeart/2005/8/layout/cycle5"/>
    <dgm:cxn modelId="{71D8E95E-C47F-4D0B-A62C-AF56FF961B3D}" type="presOf" srcId="{A4739A58-BF1C-4D9E-8E55-2A53077C0EF1}" destId="{6BBDE723-3B98-4B0F-9004-6678716B22A4}" srcOrd="0" destOrd="0" presId="urn:microsoft.com/office/officeart/2005/8/layout/cycle5"/>
    <dgm:cxn modelId="{DA1B5342-AC75-4D93-B458-24E3F7DB67FA}" type="presOf" srcId="{A0273D08-1F6B-47DA-83A0-3C6A568DFB7A}" destId="{B2630B94-7243-4FA2-817D-2A63A5984FD6}" srcOrd="0" destOrd="0" presId="urn:microsoft.com/office/officeart/2005/8/layout/cycle5"/>
    <dgm:cxn modelId="{D4033643-73EB-4789-8A0A-62F756DFD9DA}" srcId="{953070BC-60E2-4438-92B6-498747CCFC7C}" destId="{CC689879-9FD5-4EF7-BC2D-82A1D24506D2}" srcOrd="3" destOrd="0" parTransId="{9369BD88-8CDB-4859-9D4B-F971CE616881}" sibTransId="{D4BA1C8C-6713-469D-927B-AAD0EC7DB853}"/>
    <dgm:cxn modelId="{1CBF5E67-2F5F-419C-B924-16ABCF3AFB9E}" type="presOf" srcId="{953070BC-60E2-4438-92B6-498747CCFC7C}" destId="{B7C020DA-FBCE-4EEA-9228-ADD0C3CD2BE2}" srcOrd="0" destOrd="0" presId="urn:microsoft.com/office/officeart/2005/8/layout/cycle5"/>
    <dgm:cxn modelId="{27D69B68-6CEC-41BB-BE32-E5ABAA316985}" type="presOf" srcId="{24BEC382-442F-47FF-9719-B3728FB68923}" destId="{B37CA8CE-D18C-4A36-B584-FCC8F36132E8}" srcOrd="0" destOrd="0" presId="urn:microsoft.com/office/officeart/2005/8/layout/cycle5"/>
    <dgm:cxn modelId="{239FCE4F-0DDA-4766-B53A-BD8162BAE2FD}" type="presOf" srcId="{D4BA1C8C-6713-469D-927B-AAD0EC7DB853}" destId="{96A8D720-8D62-46F2-B586-C79FA4BFF680}" srcOrd="0" destOrd="0" presId="urn:microsoft.com/office/officeart/2005/8/layout/cycle5"/>
    <dgm:cxn modelId="{199E6D50-C130-448E-A7BC-3F881B7884E9}" srcId="{953070BC-60E2-4438-92B6-498747CCFC7C}" destId="{A6125B11-B771-4D85-BEA2-1122676C9B08}" srcOrd="1" destOrd="0" parTransId="{ADAD3828-CB2D-483B-9528-B4A5EC538AF3}" sibTransId="{0E1C08C3-90A3-4A2D-B60D-9B2AB54F1B6B}"/>
    <dgm:cxn modelId="{721F2551-9B49-45EF-8DC7-F24D4A683753}" srcId="{953070BC-60E2-4438-92B6-498747CCFC7C}" destId="{F7925B43-BB75-4530-BEB3-1B5E2CDBD41B}" srcOrd="2" destOrd="0" parTransId="{5B42E6F1-4ADA-4447-814A-173EB5EBE6AB}" sibTransId="{24BEC382-442F-47FF-9719-B3728FB68923}"/>
    <dgm:cxn modelId="{0A6CF083-68AB-4E10-800D-45D6AAE6320D}" type="presOf" srcId="{433EA027-2919-44F8-9BB1-5674C0F987FA}" destId="{73A78C00-7E08-4900-86C6-DD6856502C5E}" srcOrd="0" destOrd="0" presId="urn:microsoft.com/office/officeart/2005/8/layout/cycle5"/>
    <dgm:cxn modelId="{4CE84584-0053-443B-B42B-5BA13140C188}" type="presOf" srcId="{5A9F2867-F68D-40D1-B836-12C3B2304C6B}" destId="{AE0BAB63-11E4-4AD9-BA3A-32D5795F4840}" srcOrd="0" destOrd="0" presId="urn:microsoft.com/office/officeart/2005/8/layout/cycle5"/>
    <dgm:cxn modelId="{4546F687-167C-4C2A-92A1-6323751B7E5E}" type="presOf" srcId="{F7925B43-BB75-4530-BEB3-1B5E2CDBD41B}" destId="{27E38EF0-C8C3-4DD4-B971-170E008C3210}" srcOrd="0" destOrd="0" presId="urn:microsoft.com/office/officeart/2005/8/layout/cycle5"/>
    <dgm:cxn modelId="{8BA41791-9AF5-4A02-9C02-AD490C54344B}" srcId="{953070BC-60E2-4438-92B6-498747CCFC7C}" destId="{5A9F2867-F68D-40D1-B836-12C3B2304C6B}" srcOrd="4" destOrd="0" parTransId="{83C3E930-4053-430E-8394-F891403F232E}" sibTransId="{A4739A58-BF1C-4D9E-8E55-2A53077C0EF1}"/>
    <dgm:cxn modelId="{C7A3C995-AFEA-44A4-A7C9-C20EF3AB5888}" type="presOf" srcId="{79FD14CE-06D3-4DD9-A2BD-3D1F33F89072}" destId="{D1009C9C-BADA-4C73-A06B-C0FF4DD8917D}" srcOrd="0" destOrd="0" presId="urn:microsoft.com/office/officeart/2005/8/layout/cycle5"/>
    <dgm:cxn modelId="{261AA9A2-6E70-4092-BEF4-05DCC8A12B63}" type="presOf" srcId="{54C83C67-D8EF-4C39-AB28-F4EABD3906C8}" destId="{58714EEB-F666-446C-B017-18E534342B43}" srcOrd="0" destOrd="0" presId="urn:microsoft.com/office/officeart/2005/8/layout/cycle5"/>
    <dgm:cxn modelId="{028C75B6-30DE-4379-BC19-5EF8864D5EFF}" srcId="{953070BC-60E2-4438-92B6-498747CCFC7C}" destId="{F66A7CF2-4537-4F60-BD10-95B7B94F9C0B}" srcOrd="0" destOrd="0" parTransId="{101E5E39-C781-412A-8D1E-CB1CE8C45E63}" sibTransId="{79FD14CE-06D3-4DD9-A2BD-3D1F33F89072}"/>
    <dgm:cxn modelId="{BFF50DBD-25CD-4560-86CB-D4EDF187C1D3}" type="presOf" srcId="{87D4C077-8015-475C-84DB-EEC7AC6A2BB3}" destId="{BA35D5A5-417B-43C9-92FE-03139CC460FB}" srcOrd="0" destOrd="0" presId="urn:microsoft.com/office/officeart/2005/8/layout/cycle5"/>
    <dgm:cxn modelId="{90CDC5C9-9B3E-4A1E-8A0D-DC84F7855F26}" srcId="{953070BC-60E2-4438-92B6-498747CCFC7C}" destId="{433EA027-2919-44F8-9BB1-5674C0F987FA}" srcOrd="6" destOrd="0" parTransId="{38E0EA78-B14F-4E14-B103-352F9FBD9858}" sibTransId="{E1271D72-209F-4FD5-BCF7-0548E3BDDEAD}"/>
    <dgm:cxn modelId="{15DE6EE1-B75A-45DD-BEF6-AE14DE75A6CE}" type="presOf" srcId="{7CE83804-11A9-481B-B535-E4CF5BA7F3C0}" destId="{DB472EC6-54DD-434C-80F6-69A53A043DC1}" srcOrd="0" destOrd="0" presId="urn:microsoft.com/office/officeart/2005/8/layout/cycle5"/>
    <dgm:cxn modelId="{572C29E4-25A9-444C-ADF2-C8DBD848F839}" type="presOf" srcId="{F66A7CF2-4537-4F60-BD10-95B7B94F9C0B}" destId="{F7D35708-8326-4431-B15D-45E33545AAC4}" srcOrd="0" destOrd="0" presId="urn:microsoft.com/office/officeart/2005/8/layout/cycle5"/>
    <dgm:cxn modelId="{94A969E7-70E8-46F0-94FD-ABEC7C72D49D}" type="presOf" srcId="{A6125B11-B771-4D85-BEA2-1122676C9B08}" destId="{25F553CB-7BCC-4243-8BA9-F12C13883884}" srcOrd="0" destOrd="0" presId="urn:microsoft.com/office/officeart/2005/8/layout/cycle5"/>
    <dgm:cxn modelId="{78FADBED-4E0C-49D2-8EB7-D016DFD855EE}" type="presOf" srcId="{0E1C08C3-90A3-4A2D-B60D-9B2AB54F1B6B}" destId="{8F1F133E-8FA2-444F-9141-D93CFAD96D8F}" srcOrd="0" destOrd="0" presId="urn:microsoft.com/office/officeart/2005/8/layout/cycle5"/>
    <dgm:cxn modelId="{E84E2EFB-CCAC-45A2-901E-F3D65DDE33B0}" srcId="{953070BC-60E2-4438-92B6-498747CCFC7C}" destId="{A0273D08-1F6B-47DA-83A0-3C6A568DFB7A}" srcOrd="5" destOrd="0" parTransId="{B12E1A6F-3A20-4B8A-8E82-DF8D3330FA92}" sibTransId="{54C83C67-D8EF-4C39-AB28-F4EABD3906C8}"/>
    <dgm:cxn modelId="{9E67B6FE-287B-4E8A-AB2C-0DEFBD82C204}" type="presOf" srcId="{E1271D72-209F-4FD5-BCF7-0548E3BDDEAD}" destId="{9BBC388F-28DE-4700-A1D5-23C18CB79BB5}" srcOrd="0" destOrd="0" presId="urn:microsoft.com/office/officeart/2005/8/layout/cycle5"/>
    <dgm:cxn modelId="{C34C4775-53DC-4EBE-B370-C214DC8DE6C0}" type="presParOf" srcId="{B7C020DA-FBCE-4EEA-9228-ADD0C3CD2BE2}" destId="{F7D35708-8326-4431-B15D-45E33545AAC4}" srcOrd="0" destOrd="0" presId="urn:microsoft.com/office/officeart/2005/8/layout/cycle5"/>
    <dgm:cxn modelId="{B45A8BD2-11C1-44DF-8588-0FDA3A94F0B7}" type="presParOf" srcId="{B7C020DA-FBCE-4EEA-9228-ADD0C3CD2BE2}" destId="{3C653C5D-68A8-4460-A58B-3C8D35946D7B}" srcOrd="1" destOrd="0" presId="urn:microsoft.com/office/officeart/2005/8/layout/cycle5"/>
    <dgm:cxn modelId="{43AE70B1-15D8-432B-BE23-75759D402EFF}" type="presParOf" srcId="{B7C020DA-FBCE-4EEA-9228-ADD0C3CD2BE2}" destId="{D1009C9C-BADA-4C73-A06B-C0FF4DD8917D}" srcOrd="2" destOrd="0" presId="urn:microsoft.com/office/officeart/2005/8/layout/cycle5"/>
    <dgm:cxn modelId="{13666449-E388-4233-A182-EC7DC74A8310}" type="presParOf" srcId="{B7C020DA-FBCE-4EEA-9228-ADD0C3CD2BE2}" destId="{25F553CB-7BCC-4243-8BA9-F12C13883884}" srcOrd="3" destOrd="0" presId="urn:microsoft.com/office/officeart/2005/8/layout/cycle5"/>
    <dgm:cxn modelId="{E04C628B-7BDA-4707-9184-EB23A73B5294}" type="presParOf" srcId="{B7C020DA-FBCE-4EEA-9228-ADD0C3CD2BE2}" destId="{58520004-CA1F-4A90-AD57-CE9B7CCE7596}" srcOrd="4" destOrd="0" presId="urn:microsoft.com/office/officeart/2005/8/layout/cycle5"/>
    <dgm:cxn modelId="{D00D8E3F-92FE-4EBA-A6D7-3C0905BE317A}" type="presParOf" srcId="{B7C020DA-FBCE-4EEA-9228-ADD0C3CD2BE2}" destId="{8F1F133E-8FA2-444F-9141-D93CFAD96D8F}" srcOrd="5" destOrd="0" presId="urn:microsoft.com/office/officeart/2005/8/layout/cycle5"/>
    <dgm:cxn modelId="{AFA4D18B-658A-47F6-8E97-7B8B8C2DDD06}" type="presParOf" srcId="{B7C020DA-FBCE-4EEA-9228-ADD0C3CD2BE2}" destId="{27E38EF0-C8C3-4DD4-B971-170E008C3210}" srcOrd="6" destOrd="0" presId="urn:microsoft.com/office/officeart/2005/8/layout/cycle5"/>
    <dgm:cxn modelId="{C0ACCD14-3728-4650-8B8B-F78391CB69C4}" type="presParOf" srcId="{B7C020DA-FBCE-4EEA-9228-ADD0C3CD2BE2}" destId="{2EBA182A-C7F9-415E-A728-B0A941818CFF}" srcOrd="7" destOrd="0" presId="urn:microsoft.com/office/officeart/2005/8/layout/cycle5"/>
    <dgm:cxn modelId="{397E2609-26C6-4332-9A88-3012A5C84DFD}" type="presParOf" srcId="{B7C020DA-FBCE-4EEA-9228-ADD0C3CD2BE2}" destId="{B37CA8CE-D18C-4A36-B584-FCC8F36132E8}" srcOrd="8" destOrd="0" presId="urn:microsoft.com/office/officeart/2005/8/layout/cycle5"/>
    <dgm:cxn modelId="{4B8A9CA0-8721-44A9-9331-6B07198879B5}" type="presParOf" srcId="{B7C020DA-FBCE-4EEA-9228-ADD0C3CD2BE2}" destId="{4EA8299E-538C-405E-A518-8591A2F3AD53}" srcOrd="9" destOrd="0" presId="urn:microsoft.com/office/officeart/2005/8/layout/cycle5"/>
    <dgm:cxn modelId="{CC5A19C8-AB69-497A-A335-F5C4C37258E3}" type="presParOf" srcId="{B7C020DA-FBCE-4EEA-9228-ADD0C3CD2BE2}" destId="{4F94E1E0-5CA7-4F6B-8D27-3985C2129BAE}" srcOrd="10" destOrd="0" presId="urn:microsoft.com/office/officeart/2005/8/layout/cycle5"/>
    <dgm:cxn modelId="{4F79E65D-7045-4EF5-9E6F-F59F5163C3B6}" type="presParOf" srcId="{B7C020DA-FBCE-4EEA-9228-ADD0C3CD2BE2}" destId="{96A8D720-8D62-46F2-B586-C79FA4BFF680}" srcOrd="11" destOrd="0" presId="urn:microsoft.com/office/officeart/2005/8/layout/cycle5"/>
    <dgm:cxn modelId="{5B38A998-E0FA-4152-92F1-52D0796C2B23}" type="presParOf" srcId="{B7C020DA-FBCE-4EEA-9228-ADD0C3CD2BE2}" destId="{AE0BAB63-11E4-4AD9-BA3A-32D5795F4840}" srcOrd="12" destOrd="0" presId="urn:microsoft.com/office/officeart/2005/8/layout/cycle5"/>
    <dgm:cxn modelId="{E82B38D1-A62D-4495-AEBB-76510D50EBA3}" type="presParOf" srcId="{B7C020DA-FBCE-4EEA-9228-ADD0C3CD2BE2}" destId="{45660444-210E-40DA-9D11-F68397102378}" srcOrd="13" destOrd="0" presId="urn:microsoft.com/office/officeart/2005/8/layout/cycle5"/>
    <dgm:cxn modelId="{17106325-DBC8-4990-A1CA-C0DC319B1647}" type="presParOf" srcId="{B7C020DA-FBCE-4EEA-9228-ADD0C3CD2BE2}" destId="{6BBDE723-3B98-4B0F-9004-6678716B22A4}" srcOrd="14" destOrd="0" presId="urn:microsoft.com/office/officeart/2005/8/layout/cycle5"/>
    <dgm:cxn modelId="{5D83374D-B028-47BA-84F7-780D261463E6}" type="presParOf" srcId="{B7C020DA-FBCE-4EEA-9228-ADD0C3CD2BE2}" destId="{B2630B94-7243-4FA2-817D-2A63A5984FD6}" srcOrd="15" destOrd="0" presId="urn:microsoft.com/office/officeart/2005/8/layout/cycle5"/>
    <dgm:cxn modelId="{537B0A1F-3C2B-487C-A3A6-A3E3292E5A07}" type="presParOf" srcId="{B7C020DA-FBCE-4EEA-9228-ADD0C3CD2BE2}" destId="{31329C84-F325-49F4-9C2B-F082E07E9E8E}" srcOrd="16" destOrd="0" presId="urn:microsoft.com/office/officeart/2005/8/layout/cycle5"/>
    <dgm:cxn modelId="{9473AD7D-304A-4636-82E2-B2940AF64C08}" type="presParOf" srcId="{B7C020DA-FBCE-4EEA-9228-ADD0C3CD2BE2}" destId="{58714EEB-F666-446C-B017-18E534342B43}" srcOrd="17" destOrd="0" presId="urn:microsoft.com/office/officeart/2005/8/layout/cycle5"/>
    <dgm:cxn modelId="{FBE5E708-3890-4780-927C-F4D53CFE760E}" type="presParOf" srcId="{B7C020DA-FBCE-4EEA-9228-ADD0C3CD2BE2}" destId="{73A78C00-7E08-4900-86C6-DD6856502C5E}" srcOrd="18" destOrd="0" presId="urn:microsoft.com/office/officeart/2005/8/layout/cycle5"/>
    <dgm:cxn modelId="{6BAFA982-5E30-418D-A777-66C5D8D3547F}" type="presParOf" srcId="{B7C020DA-FBCE-4EEA-9228-ADD0C3CD2BE2}" destId="{8F593EBF-89C3-4E5C-9738-AFC07129BF57}" srcOrd="19" destOrd="0" presId="urn:microsoft.com/office/officeart/2005/8/layout/cycle5"/>
    <dgm:cxn modelId="{2E958DC9-E152-4461-8C8F-6FB44AF1B997}" type="presParOf" srcId="{B7C020DA-FBCE-4EEA-9228-ADD0C3CD2BE2}" destId="{9BBC388F-28DE-4700-A1D5-23C18CB79BB5}" srcOrd="20" destOrd="0" presId="urn:microsoft.com/office/officeart/2005/8/layout/cycle5"/>
    <dgm:cxn modelId="{936CBB8C-B59B-4988-97BA-2370CE70FF88}" type="presParOf" srcId="{B7C020DA-FBCE-4EEA-9228-ADD0C3CD2BE2}" destId="{BA35D5A5-417B-43C9-92FE-03139CC460FB}" srcOrd="21" destOrd="0" presId="urn:microsoft.com/office/officeart/2005/8/layout/cycle5"/>
    <dgm:cxn modelId="{AAF82EE1-152D-4FC5-88ED-030835C079FD}" type="presParOf" srcId="{B7C020DA-FBCE-4EEA-9228-ADD0C3CD2BE2}" destId="{68ACE0AD-D0CD-4A7D-B869-755DC2CC7BEA}" srcOrd="22" destOrd="0" presId="urn:microsoft.com/office/officeart/2005/8/layout/cycle5"/>
    <dgm:cxn modelId="{654BD0F7-888F-452D-A15B-C46B9A599A6C}" type="presParOf" srcId="{B7C020DA-FBCE-4EEA-9228-ADD0C3CD2BE2}" destId="{DB472EC6-54DD-434C-80F6-69A53A043DC1}" srcOrd="23"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35708-8326-4431-B15D-45E33545AAC4}">
      <dsp:nvSpPr>
        <dsp:cNvPr id="0" name=""/>
        <dsp:cNvSpPr/>
      </dsp:nvSpPr>
      <dsp:spPr>
        <a:xfrm>
          <a:off x="2079170" y="87086"/>
          <a:ext cx="1944221" cy="396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ES" sz="800" kern="1200" dirty="0"/>
            <a:t>Pedir </a:t>
          </a:r>
          <a:r>
            <a:rPr lang="es-ES" sz="800" b="1" kern="1200" dirty="0"/>
            <a:t>EXPEDITAR CON PROVEEDOR</a:t>
          </a:r>
          <a:br>
            <a:rPr lang="es-ES" sz="800" kern="1200" dirty="0"/>
          </a:br>
          <a:r>
            <a:rPr lang="es-ES" sz="800" kern="1200" dirty="0"/>
            <a:t>(Correo de </a:t>
          </a:r>
          <a:r>
            <a:rPr lang="es-ES" sz="800" kern="1200" dirty="0" err="1"/>
            <a:t>escalación</a:t>
          </a:r>
          <a:r>
            <a:rPr lang="es-ES" sz="800" kern="1200" dirty="0"/>
            <a:t> específico del corto)</a:t>
          </a:r>
          <a:br>
            <a:rPr lang="es-ES" sz="800" kern="1200" dirty="0"/>
          </a:br>
          <a:r>
            <a:rPr lang="es-ES" sz="800" kern="1200" dirty="0"/>
            <a:t>Copiar al correo a “PU </a:t>
          </a:r>
          <a:r>
            <a:rPr lang="es-ES" sz="800" kern="1200" dirty="0" err="1"/>
            <a:t>Coordinators</a:t>
          </a:r>
          <a:r>
            <a:rPr lang="es-ES" sz="800" kern="1200" dirty="0"/>
            <a:t>”.</a:t>
          </a:r>
          <a:endParaRPr lang="en-US" sz="800" kern="1200" dirty="0"/>
        </a:p>
      </dsp:txBody>
      <dsp:txXfrm>
        <a:off x="2098516" y="106432"/>
        <a:ext cx="1905529" cy="357612"/>
      </dsp:txXfrm>
    </dsp:sp>
    <dsp:sp modelId="{D1009C9C-BADA-4C73-A06B-C0FF4DD8917D}">
      <dsp:nvSpPr>
        <dsp:cNvPr id="0" name=""/>
        <dsp:cNvSpPr/>
      </dsp:nvSpPr>
      <dsp:spPr>
        <a:xfrm>
          <a:off x="694636" y="409694"/>
          <a:ext cx="4439382" cy="4439382"/>
        </a:xfrm>
        <a:custGeom>
          <a:avLst/>
          <a:gdLst/>
          <a:ahLst/>
          <a:cxnLst/>
          <a:rect l="0" t="0" r="0" b="0"/>
          <a:pathLst>
            <a:path>
              <a:moveTo>
                <a:pt x="2933356" y="117856"/>
              </a:moveTo>
              <a:arcTo wR="2219691" hR="2219691" stAng="17325276" swAng="716771"/>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5F553CB-7BCC-4243-8BA9-F12C13883884}">
      <dsp:nvSpPr>
        <dsp:cNvPr id="0" name=""/>
        <dsp:cNvSpPr/>
      </dsp:nvSpPr>
      <dsp:spPr>
        <a:xfrm>
          <a:off x="4025104" y="803374"/>
          <a:ext cx="1582463" cy="5894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ES" sz="800" kern="1200" dirty="0"/>
            <a:t>Crear un </a:t>
          </a:r>
          <a:r>
            <a:rPr lang="es-ES" sz="800" b="1" kern="1200" dirty="0"/>
            <a:t>ANDON</a:t>
          </a:r>
          <a:r>
            <a:rPr lang="es-ES" sz="800" kern="1200" dirty="0"/>
            <a:t> para revisar </a:t>
          </a:r>
          <a:r>
            <a:rPr lang="es-ES" sz="800" b="1" kern="1200" dirty="0"/>
            <a:t>ALTERNOS</a:t>
          </a:r>
          <a:r>
            <a:rPr lang="es-ES" sz="800" kern="1200" dirty="0"/>
            <a:t> además de la posibilidad de manufacturar </a:t>
          </a:r>
          <a:r>
            <a:rPr lang="es-ES" sz="800" b="1" kern="1200" dirty="0"/>
            <a:t>INTERNAMENTE</a:t>
          </a:r>
          <a:r>
            <a:rPr lang="es-ES" sz="800" kern="1200" dirty="0"/>
            <a:t> el componente.</a:t>
          </a:r>
          <a:endParaRPr lang="en-US" sz="800" kern="1200" dirty="0"/>
        </a:p>
      </dsp:txBody>
      <dsp:txXfrm>
        <a:off x="4053879" y="832149"/>
        <a:ext cx="1524913" cy="531917"/>
      </dsp:txXfrm>
    </dsp:sp>
    <dsp:sp modelId="{8F1F133E-8FA2-444F-9141-D93CFAD96D8F}">
      <dsp:nvSpPr>
        <dsp:cNvPr id="0" name=""/>
        <dsp:cNvSpPr/>
      </dsp:nvSpPr>
      <dsp:spPr>
        <a:xfrm>
          <a:off x="822748" y="190200"/>
          <a:ext cx="4439382" cy="4439382"/>
        </a:xfrm>
        <a:custGeom>
          <a:avLst/>
          <a:gdLst/>
          <a:ahLst/>
          <a:cxnLst/>
          <a:rect l="0" t="0" r="0" b="0"/>
          <a:pathLst>
            <a:path>
              <a:moveTo>
                <a:pt x="4267967" y="1364359"/>
              </a:moveTo>
              <a:arcTo wR="2219691" hR="2219691" stAng="20240116" swAng="83854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7E38EF0-C8C3-4DD4-B971-170E008C3210}">
      <dsp:nvSpPr>
        <dsp:cNvPr id="0" name=""/>
        <dsp:cNvSpPr/>
      </dsp:nvSpPr>
      <dsp:spPr>
        <a:xfrm>
          <a:off x="4779239" y="2251840"/>
          <a:ext cx="983464" cy="5061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t>Revisar </a:t>
          </a:r>
          <a:r>
            <a:rPr lang="es-MX" sz="800" b="1" kern="1200" dirty="0"/>
            <a:t>STOCK</a:t>
          </a:r>
          <a:r>
            <a:rPr lang="es-MX" sz="800" kern="1200" dirty="0"/>
            <a:t> de otros </a:t>
          </a:r>
          <a:r>
            <a:rPr lang="es-MX" sz="800" b="1" kern="1200" dirty="0"/>
            <a:t>SAFRANES</a:t>
          </a:r>
          <a:r>
            <a:rPr lang="es-MX" sz="800" kern="1200" dirty="0"/>
            <a:t>.</a:t>
          </a:r>
          <a:endParaRPr lang="en-US" sz="800" kern="1200" dirty="0"/>
        </a:p>
      </dsp:txBody>
      <dsp:txXfrm>
        <a:off x="4803949" y="2276550"/>
        <a:ext cx="934044" cy="456758"/>
      </dsp:txXfrm>
    </dsp:sp>
    <dsp:sp modelId="{B37CA8CE-D18C-4A36-B584-FCC8F36132E8}">
      <dsp:nvSpPr>
        <dsp:cNvPr id="0" name=""/>
        <dsp:cNvSpPr/>
      </dsp:nvSpPr>
      <dsp:spPr>
        <a:xfrm>
          <a:off x="831590" y="285239"/>
          <a:ext cx="4439382" cy="4439382"/>
        </a:xfrm>
        <a:custGeom>
          <a:avLst/>
          <a:gdLst/>
          <a:ahLst/>
          <a:cxnLst/>
          <a:rect l="0" t="0" r="0" b="0"/>
          <a:pathLst>
            <a:path>
              <a:moveTo>
                <a:pt x="4388331" y="2693005"/>
              </a:moveTo>
              <a:arcTo wR="2219691" hR="2219691" stAng="738718" swAng="1056452"/>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EA8299E-538C-405E-A518-8591A2F3AD53}">
      <dsp:nvSpPr>
        <dsp:cNvPr id="0" name=""/>
        <dsp:cNvSpPr/>
      </dsp:nvSpPr>
      <dsp:spPr>
        <a:xfrm>
          <a:off x="3788902" y="3799718"/>
          <a:ext cx="1663874" cy="5495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ES" sz="800" kern="1200" dirty="0"/>
            <a:t>Si es rechazado el expedite sin pagar, pedir al proveedor un</a:t>
          </a:r>
          <a:br>
            <a:rPr lang="es-ES" sz="800" kern="1200" dirty="0"/>
          </a:br>
          <a:r>
            <a:rPr lang="es-ES" sz="800" b="1" kern="1200" dirty="0"/>
            <a:t>“EXPEDITE FEE”</a:t>
          </a:r>
          <a:br>
            <a:rPr lang="es-ES" sz="800" kern="1200" dirty="0"/>
          </a:br>
          <a:r>
            <a:rPr lang="es-ES" sz="800" kern="1200" dirty="0"/>
            <a:t>para hacer </a:t>
          </a:r>
          <a:r>
            <a:rPr lang="es-ES" sz="800" kern="1200" dirty="0" err="1"/>
            <a:t>pull</a:t>
          </a:r>
          <a:r>
            <a:rPr lang="es-ES" sz="800" kern="1200" dirty="0"/>
            <a:t> in del material.</a:t>
          </a:r>
          <a:endParaRPr lang="en-US" sz="800" kern="1200" dirty="0"/>
        </a:p>
      </dsp:txBody>
      <dsp:txXfrm>
        <a:off x="3815728" y="3826544"/>
        <a:ext cx="1610222" cy="495887"/>
      </dsp:txXfrm>
    </dsp:sp>
    <dsp:sp modelId="{96A8D720-8D62-46F2-B586-C79FA4BFF680}">
      <dsp:nvSpPr>
        <dsp:cNvPr id="0" name=""/>
        <dsp:cNvSpPr/>
      </dsp:nvSpPr>
      <dsp:spPr>
        <a:xfrm>
          <a:off x="831590" y="285239"/>
          <a:ext cx="4439382" cy="4439382"/>
        </a:xfrm>
        <a:custGeom>
          <a:avLst/>
          <a:gdLst/>
          <a:ahLst/>
          <a:cxnLst/>
          <a:rect l="0" t="0" r="0" b="0"/>
          <a:pathLst>
            <a:path>
              <a:moveTo>
                <a:pt x="3351190" y="4129334"/>
              </a:moveTo>
              <a:arcTo wR="2219691" hR="2219691" stAng="3561147" swAng="57215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E0BAB63-11E4-4AD9-BA3A-32D5795F4840}">
      <dsp:nvSpPr>
        <dsp:cNvPr id="0" name=""/>
        <dsp:cNvSpPr/>
      </dsp:nvSpPr>
      <dsp:spPr>
        <a:xfrm>
          <a:off x="2367202" y="4454505"/>
          <a:ext cx="1368156" cy="54023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ES" sz="800" kern="1200" dirty="0"/>
            <a:t>Cotizar en </a:t>
          </a:r>
          <a:r>
            <a:rPr lang="es-ES" sz="800" b="1" kern="1200" dirty="0"/>
            <a:t>DISTRIBUCIÓN</a:t>
          </a:r>
          <a:r>
            <a:rPr lang="es-ES" sz="800" kern="1200" dirty="0"/>
            <a:t> el corto con ”</a:t>
          </a:r>
          <a:r>
            <a:rPr lang="es-ES" sz="800" kern="1200" dirty="0" err="1"/>
            <a:t>Brokers</a:t>
          </a:r>
          <a:r>
            <a:rPr lang="es-ES" sz="800" kern="1200" dirty="0"/>
            <a:t>”</a:t>
          </a:r>
        </a:p>
        <a:p>
          <a:pPr marL="0" lvl="0" indent="0" algn="ctr" defTabSz="355600">
            <a:lnSpc>
              <a:spcPct val="90000"/>
            </a:lnSpc>
            <a:spcBef>
              <a:spcPct val="0"/>
            </a:spcBef>
            <a:spcAft>
              <a:spcPct val="35000"/>
            </a:spcAft>
            <a:buNone/>
          </a:pPr>
          <a:r>
            <a:rPr lang="es-ES" sz="800" kern="1200" dirty="0"/>
            <a:t>(GMK, SONAR, ADEPT, AGS).</a:t>
          </a:r>
          <a:endParaRPr lang="en-US" sz="800" kern="1200" dirty="0"/>
        </a:p>
      </dsp:txBody>
      <dsp:txXfrm>
        <a:off x="2393574" y="4480877"/>
        <a:ext cx="1315412" cy="487487"/>
      </dsp:txXfrm>
    </dsp:sp>
    <dsp:sp modelId="{6BBDE723-3B98-4B0F-9004-6678716B22A4}">
      <dsp:nvSpPr>
        <dsp:cNvPr id="0" name=""/>
        <dsp:cNvSpPr/>
      </dsp:nvSpPr>
      <dsp:spPr>
        <a:xfrm>
          <a:off x="831590" y="285239"/>
          <a:ext cx="4439382" cy="4439382"/>
        </a:xfrm>
        <a:custGeom>
          <a:avLst/>
          <a:gdLst/>
          <a:ahLst/>
          <a:cxnLst/>
          <a:rect l="0" t="0" r="0" b="0"/>
          <a:pathLst>
            <a:path>
              <a:moveTo>
                <a:pt x="1394717" y="4280382"/>
              </a:moveTo>
              <a:arcTo wR="2219691" hR="2219691" stAng="6709087" swAng="701848"/>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2630B94-7243-4FA2-817D-2A63A5984FD6}">
      <dsp:nvSpPr>
        <dsp:cNvPr id="0" name=""/>
        <dsp:cNvSpPr/>
      </dsp:nvSpPr>
      <dsp:spPr>
        <a:xfrm>
          <a:off x="989990" y="3880309"/>
          <a:ext cx="983464" cy="38835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ES" sz="800" b="1" kern="1200" dirty="0"/>
            <a:t>ESCALAR</a:t>
          </a:r>
          <a:br>
            <a:rPr lang="es-ES" sz="800" kern="1200" dirty="0"/>
          </a:br>
          <a:r>
            <a:rPr lang="es-ES" sz="800" kern="1200" dirty="0"/>
            <a:t>con Coordinador.</a:t>
          </a:r>
          <a:endParaRPr lang="en-US" sz="800" kern="1200" dirty="0"/>
        </a:p>
      </dsp:txBody>
      <dsp:txXfrm>
        <a:off x="1008948" y="3899267"/>
        <a:ext cx="945548" cy="350442"/>
      </dsp:txXfrm>
    </dsp:sp>
    <dsp:sp modelId="{58714EEB-F666-446C-B017-18E534342B43}">
      <dsp:nvSpPr>
        <dsp:cNvPr id="0" name=""/>
        <dsp:cNvSpPr/>
      </dsp:nvSpPr>
      <dsp:spPr>
        <a:xfrm>
          <a:off x="831590" y="285239"/>
          <a:ext cx="4439382" cy="4439382"/>
        </a:xfrm>
        <a:custGeom>
          <a:avLst/>
          <a:gdLst/>
          <a:ahLst/>
          <a:cxnLst/>
          <a:rect l="0" t="0" r="0" b="0"/>
          <a:pathLst>
            <a:path>
              <a:moveTo>
                <a:pt x="337202" y="3395813"/>
              </a:moveTo>
              <a:arcTo wR="2219691" hR="2219691" stAng="8880245" swAng="1157297"/>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3A78C00-7E08-4900-86C6-DD6856502C5E}">
      <dsp:nvSpPr>
        <dsp:cNvPr id="0" name=""/>
        <dsp:cNvSpPr/>
      </dsp:nvSpPr>
      <dsp:spPr>
        <a:xfrm>
          <a:off x="213959" y="2256938"/>
          <a:ext cx="1235261" cy="4959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t>Después de 3 días sin respuesta,</a:t>
          </a:r>
          <a:br>
            <a:rPr lang="es-MX" sz="800" kern="1200" dirty="0"/>
          </a:br>
          <a:r>
            <a:rPr lang="es-MX" sz="800" b="1" kern="1200" dirty="0"/>
            <a:t>ESCALAR</a:t>
          </a:r>
          <a:br>
            <a:rPr lang="es-MX" sz="800" b="1" kern="1200" dirty="0"/>
          </a:br>
          <a:r>
            <a:rPr lang="es-MX" sz="800" kern="1200" dirty="0"/>
            <a:t>con Gerente de Compras.</a:t>
          </a:r>
          <a:endParaRPr lang="en-US" sz="800" kern="1200" dirty="0"/>
        </a:p>
      </dsp:txBody>
      <dsp:txXfrm>
        <a:off x="238171" y="2281150"/>
        <a:ext cx="1186837" cy="447558"/>
      </dsp:txXfrm>
    </dsp:sp>
    <dsp:sp modelId="{9BBC388F-28DE-4700-A1D5-23C18CB79BB5}">
      <dsp:nvSpPr>
        <dsp:cNvPr id="0" name=""/>
        <dsp:cNvSpPr/>
      </dsp:nvSpPr>
      <dsp:spPr>
        <a:xfrm>
          <a:off x="831590" y="285239"/>
          <a:ext cx="4439382" cy="4439382"/>
        </a:xfrm>
        <a:custGeom>
          <a:avLst/>
          <a:gdLst/>
          <a:ahLst/>
          <a:cxnLst/>
          <a:rect l="0" t="0" r="0" b="0"/>
          <a:pathLst>
            <a:path>
              <a:moveTo>
                <a:pt x="52232" y="1740992"/>
              </a:moveTo>
              <a:arcTo wR="2219691" hR="2219691" stAng="11547255" swAng="1108780"/>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A35D5A5-417B-43C9-92FE-03139CC460FB}">
      <dsp:nvSpPr>
        <dsp:cNvPr id="0" name=""/>
        <dsp:cNvSpPr/>
      </dsp:nvSpPr>
      <dsp:spPr>
        <a:xfrm>
          <a:off x="882177" y="700836"/>
          <a:ext cx="1199089" cy="469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b="1" kern="1200" dirty="0"/>
            <a:t>SEGUIMIENTO DIARIO</a:t>
          </a:r>
          <a:br>
            <a:rPr lang="es-MX" sz="800" b="1" kern="1200" dirty="0"/>
          </a:br>
          <a:r>
            <a:rPr lang="es-MX" sz="800" u="sng" kern="1200" dirty="0"/>
            <a:t>en persona</a:t>
          </a:r>
          <a:br>
            <a:rPr lang="es-MX" sz="800" u="sng" kern="1200" dirty="0"/>
          </a:br>
          <a:r>
            <a:rPr lang="es-MX" sz="800" kern="1200" dirty="0"/>
            <a:t>con Gerente de compras.</a:t>
          </a:r>
          <a:endParaRPr lang="en-US" sz="800" kern="1200" dirty="0"/>
        </a:p>
      </dsp:txBody>
      <dsp:txXfrm>
        <a:off x="905075" y="723734"/>
        <a:ext cx="1153293" cy="423274"/>
      </dsp:txXfrm>
    </dsp:sp>
    <dsp:sp modelId="{DB472EC6-54DD-434C-80F6-69A53A043DC1}">
      <dsp:nvSpPr>
        <dsp:cNvPr id="0" name=""/>
        <dsp:cNvSpPr/>
      </dsp:nvSpPr>
      <dsp:spPr>
        <a:xfrm>
          <a:off x="933181" y="406282"/>
          <a:ext cx="4439382" cy="4439382"/>
        </a:xfrm>
        <a:custGeom>
          <a:avLst/>
          <a:gdLst/>
          <a:ahLst/>
          <a:cxnLst/>
          <a:rect l="0" t="0" r="0" b="0"/>
          <a:pathLst>
            <a:path>
              <a:moveTo>
                <a:pt x="1214725" y="240531"/>
              </a:moveTo>
              <a:arcTo wR="2219691" hR="2219691" stAng="14584784" swAng="530431"/>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B5F67-7E75-4BAF-AF8B-2B19D9E860C5}"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F54FE-01CE-40BD-A5A1-CE2BE084B283}" type="slidenum">
              <a:rPr lang="en-US" smtClean="0"/>
              <a:t>‹#›</a:t>
            </a:fld>
            <a:endParaRPr lang="en-US"/>
          </a:p>
        </p:txBody>
      </p:sp>
    </p:spTree>
    <p:extLst>
      <p:ext uri="{BB962C8B-B14F-4D97-AF65-F5344CB8AC3E}">
        <p14:creationId xmlns:p14="http://schemas.microsoft.com/office/powerpoint/2010/main" val="3888217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a:t>
            </a:fld>
            <a:endParaRPr lang="es-ES" dirty="0"/>
          </a:p>
        </p:txBody>
      </p:sp>
    </p:spTree>
    <p:extLst>
      <p:ext uri="{BB962C8B-B14F-4D97-AF65-F5344CB8AC3E}">
        <p14:creationId xmlns:p14="http://schemas.microsoft.com/office/powerpoint/2010/main" val="3950626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1F54FE-01CE-40BD-A5A1-CE2BE084B283}" type="slidenum">
              <a:rPr lang="en-US" smtClean="0"/>
              <a:t>12</a:t>
            </a:fld>
            <a:endParaRPr lang="en-US"/>
          </a:p>
        </p:txBody>
      </p:sp>
    </p:spTree>
    <p:extLst>
      <p:ext uri="{BB962C8B-B14F-4D97-AF65-F5344CB8AC3E}">
        <p14:creationId xmlns:p14="http://schemas.microsoft.com/office/powerpoint/2010/main" val="198426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1F54FE-01CE-40BD-A5A1-CE2BE084B283}" type="slidenum">
              <a:rPr lang="en-US" smtClean="0"/>
              <a:t>47</a:t>
            </a:fld>
            <a:endParaRPr lang="en-US"/>
          </a:p>
        </p:txBody>
      </p:sp>
    </p:spTree>
    <p:extLst>
      <p:ext uri="{BB962C8B-B14F-4D97-AF65-F5344CB8AC3E}">
        <p14:creationId xmlns:p14="http://schemas.microsoft.com/office/powerpoint/2010/main" val="1972993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_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3610" y="2173288"/>
            <a:ext cx="3035403" cy="2293244"/>
          </a:xfrm>
          <a:prstGeom prst="rect">
            <a:avLst/>
          </a:prstGeom>
        </p:spPr>
      </p:pic>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235015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adecimiento 01">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texto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es-ES" noProof="0" dirty="0" err="1"/>
              <a:t>Telefono</a:t>
            </a:r>
            <a:endParaRPr lang="es-ES" noProof="0" dirty="0"/>
          </a:p>
        </p:txBody>
      </p:sp>
      <p:sp>
        <p:nvSpPr>
          <p:cNvPr id="2" name="Título 1">
            <a:extLst>
              <a:ext uri="{FF2B5EF4-FFF2-40B4-BE49-F238E27FC236}">
                <a16:creationId xmlns:a16="http://schemas.microsoft.com/office/drawing/2014/main" id="{2CE9908F-CF81-43F9-880A-401D0C0FB2ED}"/>
              </a:ext>
            </a:extLst>
          </p:cNvPr>
          <p:cNvSpPr>
            <a:spLocks noGrp="1"/>
          </p:cNvSpPr>
          <p:nvPr>
            <p:ph type="title" hasCustomPrompt="1"/>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en-US" noProof="0" dirty="0" err="1"/>
              <a:t>contacto</a:t>
            </a:r>
            <a:endParaRPr lang="es-ES" noProof="0"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3831" y="2003540"/>
            <a:ext cx="3795957" cy="2867842"/>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302" t="43231" r="9985" b="30903"/>
          <a:stretch/>
        </p:blipFill>
        <p:spPr>
          <a:xfrm>
            <a:off x="6514197" y="4551621"/>
            <a:ext cx="385978" cy="284890"/>
          </a:xfrm>
          <a:prstGeom prst="ellipse">
            <a:avLst/>
          </a:prstGeom>
        </p:spPr>
      </p:pic>
      <p:pic>
        <p:nvPicPr>
          <p:cNvPr id="19" name="Picture 18"/>
          <p:cNvPicPr>
            <a:picLocks noChangeAspect="1"/>
          </p:cNvPicPr>
          <p:nvPr userDrawn="1"/>
        </p:nvPicPr>
        <p:blipFill rotWithShape="1">
          <a:blip r:embed="rId4" cstate="print">
            <a:extLst>
              <a:ext uri="{28A0092B-C50C-407E-A947-70E740481C1C}">
                <a14:useLocalDpi xmlns:a14="http://schemas.microsoft.com/office/drawing/2010/main" val="0"/>
              </a:ext>
            </a:extLst>
          </a:blip>
          <a:srcRect l="38612" t="38602" r="42380" b="28023"/>
          <a:stretch/>
        </p:blipFill>
        <p:spPr>
          <a:xfrm>
            <a:off x="6527981" y="5080454"/>
            <a:ext cx="372194" cy="367599"/>
          </a:xfrm>
          <a:prstGeom prst="ellipse">
            <a:avLst/>
          </a:prstGeom>
        </p:spPr>
      </p:pic>
      <p:sp>
        <p:nvSpPr>
          <p:cNvPr id="12" name="TextBox 11"/>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389739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n-US" noProof="0"/>
              <a:t>Click icon to add picture</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ector recto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ítulo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22" name="Marcador de texto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es-ES" noProof="0" dirty="0"/>
              <a:t>Dirección URL del sitio web aquí</a:t>
            </a:r>
          </a:p>
        </p:txBody>
      </p:sp>
      <p:sp>
        <p:nvSpPr>
          <p:cNvPr id="18" name="Título 1">
            <a:extLst>
              <a:ext uri="{FF2B5EF4-FFF2-40B4-BE49-F238E27FC236}">
                <a16:creationId xmlns:a16="http://schemas.microsoft.com/office/drawing/2014/main" id="{525B5135-F466-4A63-A42C-3BB2BAA7D24D}"/>
              </a:ext>
            </a:extLst>
          </p:cNvPr>
          <p:cNvSpPr>
            <a:spLocks noGrp="1"/>
          </p:cNvSpPr>
          <p:nvPr>
            <p:ph type="title" hasCustomPrompt="1"/>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es-ES" noProof="0" dirty="0"/>
              <a:t>contacto</a:t>
            </a:r>
          </a:p>
        </p:txBody>
      </p:sp>
      <p:pic>
        <p:nvPicPr>
          <p:cNvPr id="17" name="Picture 16"/>
          <p:cNvPicPr>
            <a:picLocks noChangeAspect="1"/>
          </p:cNvPicPr>
          <p:nvPr userDrawn="1"/>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70302" t="43231" r="9985" b="30903"/>
          <a:stretch/>
        </p:blipFill>
        <p:spPr>
          <a:xfrm>
            <a:off x="6514197" y="4551621"/>
            <a:ext cx="385978" cy="284890"/>
          </a:xfrm>
          <a:prstGeom prst="ellipse">
            <a:avLst/>
          </a:prstGeom>
        </p:spPr>
      </p:pic>
      <p:pic>
        <p:nvPicPr>
          <p:cNvPr id="23" name="Picture 22"/>
          <p:cNvPicPr>
            <a:picLocks noChangeAspect="1"/>
          </p:cNvPicPr>
          <p:nvPr userDrawn="1"/>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38612" t="38602" r="42380" b="28023"/>
          <a:stretch/>
        </p:blipFill>
        <p:spPr>
          <a:xfrm>
            <a:off x="6527981" y="5080454"/>
            <a:ext cx="372194" cy="367599"/>
          </a:xfrm>
          <a:prstGeom prst="ellipse">
            <a:avLst/>
          </a:prstGeom>
        </p:spPr>
      </p:pic>
      <p:sp>
        <p:nvSpPr>
          <p:cNvPr id="19" name="TextBox 1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474029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Elips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34917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27" name="Marcador de posición de contenido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13" name="Título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2" name="TextBox 1"/>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409719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14" name="Marcador de posición de contenido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17" name="Marcador de posición de contenido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21" name="Título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1907790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14" name="Marcador de posición de texto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Marcador de posición de contenido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18" name="Marcador de posición de texto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9" name="Marcador de posición de contenido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25" name="Título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1" name="TextBox 10"/>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680367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2" name="Marcador de posición de imagen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9" name="Título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s-ES" noProof="0" dirty="0"/>
          </a:p>
        </p:txBody>
      </p:sp>
      <p:sp>
        <p:nvSpPr>
          <p:cNvPr id="20" name="Marcador de texto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0" name="TextBox 9"/>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36838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14" name="Título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s-ES" noProof="0" dirty="0"/>
          </a:p>
        </p:txBody>
      </p:sp>
      <p:sp>
        <p:nvSpPr>
          <p:cNvPr id="17" name="Marcador de posición de texto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18" name="Marcador de posición de contenido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3009709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867B4-9EDD-4D04-BFE1-F927464053C2}"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093A5B-0A39-47DF-8144-7D3E260DB18C}" type="slidenum">
              <a:rPr lang="en-US" smtClean="0"/>
              <a:t>‹#›</a:t>
            </a:fld>
            <a:endParaRPr lang="en-US"/>
          </a:p>
        </p:txBody>
      </p:sp>
    </p:spTree>
    <p:extLst>
      <p:ext uri="{BB962C8B-B14F-4D97-AF65-F5344CB8AC3E}">
        <p14:creationId xmlns:p14="http://schemas.microsoft.com/office/powerpoint/2010/main" val="1830604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Sub title ">
    <p:spTree>
      <p:nvGrpSpPr>
        <p:cNvPr id="1" name=""/>
        <p:cNvGrpSpPr/>
        <p:nvPr/>
      </p:nvGrpSpPr>
      <p:grpSpPr>
        <a:xfrm>
          <a:off x="0" y="0"/>
          <a:ext cx="0" cy="0"/>
          <a:chOff x="0" y="0"/>
          <a:chExt cx="0" cy="0"/>
        </a:xfrm>
      </p:grpSpPr>
      <p:sp>
        <p:nvSpPr>
          <p:cNvPr id="21" name="Rectangle 20"/>
          <p:cNvSpPr/>
          <p:nvPr userDrawn="1"/>
        </p:nvSpPr>
        <p:spPr>
          <a:xfrm>
            <a:off x="-3694" y="6437574"/>
            <a:ext cx="12207240" cy="358783"/>
          </a:xfrm>
          <a:prstGeom prst="rect">
            <a:avLst/>
          </a:prstGeom>
          <a:gradFill flip="none" rotWithShape="1">
            <a:gsLst>
              <a:gs pos="1000">
                <a:schemeClr val="accent2">
                  <a:alpha val="4000"/>
                </a:schemeClr>
              </a:gs>
              <a:gs pos="57000">
                <a:schemeClr val="accent2">
                  <a:alpha val="89000"/>
                </a:schemeClr>
              </a:gs>
              <a:gs pos="100000">
                <a:schemeClr val="accent2"/>
              </a:gs>
            </a:gsLst>
            <a:lin ang="16200000" scaled="1"/>
            <a:tileRect/>
          </a:gradFill>
          <a:ln>
            <a:noFill/>
          </a:ln>
          <a:effectLst>
            <a:outerShdw blurRad="889000" dist="254000" dir="16200000" sx="101000" sy="101000" algn="ctr" rotWithShape="0">
              <a:schemeClr val="tx1">
                <a:lumMod val="65000"/>
                <a:lumOff val="3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b="1" dirty="0"/>
          </a:p>
        </p:txBody>
      </p:sp>
      <p:graphicFrame>
        <p:nvGraphicFramePr>
          <p:cNvPr id="8" name="Table 7"/>
          <p:cNvGraphicFramePr>
            <a:graphicFrameLocks noGrp="1"/>
          </p:cNvGraphicFramePr>
          <p:nvPr userDrawn="1"/>
        </p:nvGraphicFramePr>
        <p:xfrm>
          <a:off x="853980" y="200445"/>
          <a:ext cx="10484042" cy="911598"/>
        </p:xfrm>
        <a:graphic>
          <a:graphicData uri="http://schemas.openxmlformats.org/drawingml/2006/table">
            <a:tbl>
              <a:tblPr/>
              <a:tblGrid>
                <a:gridCol w="2857115">
                  <a:extLst>
                    <a:ext uri="{9D8B030D-6E8A-4147-A177-3AD203B41FA5}">
                      <a16:colId xmlns:a16="http://schemas.microsoft.com/office/drawing/2014/main" val="2242648723"/>
                    </a:ext>
                  </a:extLst>
                </a:gridCol>
                <a:gridCol w="5611091">
                  <a:extLst>
                    <a:ext uri="{9D8B030D-6E8A-4147-A177-3AD203B41FA5}">
                      <a16:colId xmlns:a16="http://schemas.microsoft.com/office/drawing/2014/main" val="2540880209"/>
                    </a:ext>
                  </a:extLst>
                </a:gridCol>
                <a:gridCol w="714279">
                  <a:extLst>
                    <a:ext uri="{9D8B030D-6E8A-4147-A177-3AD203B41FA5}">
                      <a16:colId xmlns:a16="http://schemas.microsoft.com/office/drawing/2014/main" val="762099529"/>
                    </a:ext>
                  </a:extLst>
                </a:gridCol>
                <a:gridCol w="692727">
                  <a:extLst>
                    <a:ext uri="{9D8B030D-6E8A-4147-A177-3AD203B41FA5}">
                      <a16:colId xmlns:a16="http://schemas.microsoft.com/office/drawing/2014/main" val="2426739919"/>
                    </a:ext>
                  </a:extLst>
                </a:gridCol>
                <a:gridCol w="608830">
                  <a:extLst>
                    <a:ext uri="{9D8B030D-6E8A-4147-A177-3AD203B41FA5}">
                      <a16:colId xmlns:a16="http://schemas.microsoft.com/office/drawing/2014/main" val="660751832"/>
                    </a:ext>
                  </a:extLst>
                </a:gridCol>
              </a:tblGrid>
              <a:tr h="308722">
                <a:tc>
                  <a:txBody>
                    <a:bodyPr/>
                    <a:lstStyle/>
                    <a:p>
                      <a:pPr marL="0" marR="0" algn="ctr">
                        <a:lnSpc>
                          <a:spcPct val="115000"/>
                        </a:lnSpc>
                        <a:spcBef>
                          <a:spcPts val="0"/>
                        </a:spcBef>
                        <a:spcAft>
                          <a:spcPts val="0"/>
                        </a:spcAft>
                      </a:pPr>
                      <a:endParaRPr lang="es-MX" sz="700" spc="100">
                        <a:effectLst/>
                        <a:latin typeface="Univers" pitchFamily="34" charset="0"/>
                        <a:ea typeface="Times New Roman" panose="02020603050405020304" pitchFamily="18" charset="0"/>
                        <a:cs typeface="Arial" panose="020B0604020202020204" pitchFamily="34"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rowSpan="3">
                  <a:txBody>
                    <a:bodyPr/>
                    <a:lstStyle/>
                    <a:p>
                      <a:pPr marL="0" marR="0">
                        <a:lnSpc>
                          <a:spcPct val="115000"/>
                        </a:lnSpc>
                        <a:spcBef>
                          <a:spcPts val="0"/>
                        </a:spcBef>
                        <a:spcAft>
                          <a:spcPts val="0"/>
                        </a:spcAft>
                      </a:pPr>
                      <a:r>
                        <a:rPr lang="es-MX" sz="700" spc="100" dirty="0">
                          <a:effectLst/>
                          <a:latin typeface="Univers" pitchFamily="34" charset="0"/>
                          <a:ea typeface="Times New Roman" panose="02020603050405020304" pitchFamily="18" charset="0"/>
                          <a:cs typeface="Arial" panose="020B0604020202020204" pitchFamily="34" charset="0"/>
                        </a:rPr>
                        <a:t>Titulo / </a:t>
                      </a:r>
                      <a:r>
                        <a:rPr lang="es-MX" sz="700" spc="100" dirty="0" err="1">
                          <a:effectLst/>
                          <a:latin typeface="Univers" pitchFamily="34" charset="0"/>
                          <a:ea typeface="Times New Roman" panose="02020603050405020304" pitchFamily="18" charset="0"/>
                          <a:cs typeface="Arial" panose="020B0604020202020204" pitchFamily="34" charset="0"/>
                        </a:rPr>
                        <a:t>Title</a:t>
                      </a:r>
                      <a:r>
                        <a:rPr lang="es-MX" sz="700" u="none" spc="100" dirty="0">
                          <a:effectLst/>
                          <a:latin typeface="Univers" pitchFamily="34" charset="0"/>
                          <a:ea typeface="Times New Roman" panose="02020603050405020304" pitchFamily="18" charset="0"/>
                          <a:cs typeface="Arial" panose="020B0604020202020204" pitchFamily="34" charset="0"/>
                        </a:rPr>
                        <a:t>:</a:t>
                      </a:r>
                      <a:endParaRPr lang="es-MX" sz="900" u="none"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r>
                        <a:rPr lang="es-MX" sz="1200" b="1" u="none" spc="100" dirty="0">
                          <a:effectLst/>
                          <a:latin typeface="Arial" panose="020B0604020202020204" pitchFamily="34" charset="0"/>
                          <a:ea typeface="Times New Roman" panose="02020603050405020304" pitchFamily="18" charset="0"/>
                          <a:cs typeface="Times New Roman" panose="02020603050405020304" pitchFamily="18" charset="0"/>
                        </a:rPr>
                        <a:t>                      </a:t>
                      </a:r>
                      <a:r>
                        <a:rPr lang="es-MX" sz="1200" b="1" u="sng" spc="100" dirty="0">
                          <a:effectLst/>
                          <a:latin typeface="Arial" panose="020B0604020202020204" pitchFamily="34" charset="0"/>
                          <a:ea typeface="Times New Roman" panose="02020603050405020304" pitchFamily="18" charset="0"/>
                          <a:cs typeface="Times New Roman" panose="02020603050405020304" pitchFamily="18" charset="0"/>
                        </a:rPr>
                        <a:t>CLOSING REPORT</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s-MX" sz="900" dirty="0">
                          <a:effectLst/>
                          <a:latin typeface="Univers" pitchFamily="34" charset="0"/>
                          <a:ea typeface="Times New Roman" panose="02020603050405020304" pitchFamily="18" charset="0"/>
                          <a:cs typeface="Arial" panose="020B0604020202020204" pitchFamily="34" charset="0"/>
                        </a:rPr>
                        <a:t>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gridSpan="3">
                  <a:txBody>
                    <a:bodyPr/>
                    <a:lstStyle/>
                    <a:p>
                      <a:pPr marL="0" marR="0" algn="ctr">
                        <a:lnSpc>
                          <a:spcPct val="115000"/>
                        </a:lnSpc>
                        <a:spcBef>
                          <a:spcPts val="0"/>
                        </a:spcBef>
                        <a:spcAft>
                          <a:spcPts val="0"/>
                        </a:spcAft>
                      </a:pPr>
                      <a:r>
                        <a:rPr lang="es-MX" sz="700" spc="100" dirty="0">
                          <a:effectLst/>
                          <a:latin typeface="Univers" pitchFamily="34" charset="0"/>
                          <a:ea typeface="Times New Roman" panose="02020603050405020304" pitchFamily="18" charset="0"/>
                          <a:cs typeface="Arial" panose="020B0604020202020204" pitchFamily="34" charset="0"/>
                        </a:rPr>
                        <a:t>Página / Page</a:t>
                      </a:r>
                      <a:r>
                        <a:rPr lang="es-MX" sz="700" dirty="0">
                          <a:effectLst/>
                          <a:latin typeface="Univers" pitchFamily="34" charset="0"/>
                          <a:ea typeface="Times New Roman" panose="02020603050405020304" pitchFamily="18" charset="0"/>
                          <a:cs typeface="Arial" panose="020B0604020202020204" pitchFamily="34" charset="0"/>
                        </a:rPr>
                        <a:t>:</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944416422"/>
                  </a:ext>
                </a:extLst>
              </a:tr>
              <a:tr h="318247">
                <a:tc>
                  <a:txBody>
                    <a:bodyPr/>
                    <a:lstStyle/>
                    <a:p>
                      <a:pPr marL="0" marR="0">
                        <a:lnSpc>
                          <a:spcPct val="115000"/>
                        </a:lnSpc>
                        <a:spcBef>
                          <a:spcPts val="0"/>
                        </a:spcBef>
                        <a:spcAft>
                          <a:spcPts val="0"/>
                        </a:spcAft>
                      </a:pPr>
                      <a:r>
                        <a:rPr lang="es-MX" sz="700" spc="100" dirty="0">
                          <a:effectLst/>
                          <a:latin typeface="Univers" pitchFamily="34" charset="0"/>
                          <a:ea typeface="Times New Roman" panose="02020603050405020304" pitchFamily="18" charset="0"/>
                          <a:cs typeface="Arial" panose="020B0604020202020204" pitchFamily="34" charset="0"/>
                        </a:rPr>
                        <a:t>Número del Documento:</a:t>
                      </a:r>
                    </a:p>
                    <a:p>
                      <a:pPr marL="0" marR="0">
                        <a:lnSpc>
                          <a:spcPct val="115000"/>
                        </a:lnSpc>
                        <a:spcBef>
                          <a:spcPts val="0"/>
                        </a:spcBef>
                        <a:spcAft>
                          <a:spcPts val="0"/>
                        </a:spcAft>
                      </a:pPr>
                      <a:r>
                        <a:rPr lang="en-US" sz="700" spc="100" dirty="0">
                          <a:effectLst/>
                          <a:latin typeface="Univers" pitchFamily="34" charset="0"/>
                          <a:ea typeface="Times New Roman" panose="02020603050405020304" pitchFamily="18" charset="0"/>
                          <a:cs typeface="Arial" panose="020B0604020202020204" pitchFamily="34" charset="0"/>
                        </a:rPr>
                        <a:t>Document Number:</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vMerge="1">
                  <a:txBody>
                    <a:bodyPr/>
                    <a:lstStyle/>
                    <a:p>
                      <a:endParaRPr lang="es-MX"/>
                    </a:p>
                  </a:txBody>
                  <a:tcPr/>
                </a:tc>
                <a:tc>
                  <a:txBody>
                    <a:bodyPr/>
                    <a:lstStyle/>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1</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de</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s-MX" sz="700">
                          <a:effectLst/>
                          <a:latin typeface="Univers" pitchFamily="34" charset="0"/>
                          <a:ea typeface="Times New Roman" panose="02020603050405020304" pitchFamily="18" charset="0"/>
                          <a:cs typeface="Arial" panose="020B0604020202020204" pitchFamily="34" charset="0"/>
                        </a:rPr>
                        <a:t>1</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extLst>
                  <a:ext uri="{0D108BD9-81ED-4DB2-BD59-A6C34878D82A}">
                    <a16:rowId xmlns:a16="http://schemas.microsoft.com/office/drawing/2014/main" val="2296202419"/>
                  </a:ext>
                </a:extLst>
              </a:tr>
              <a:tr h="284629">
                <a:tc>
                  <a:txBody>
                    <a:bodyPr/>
                    <a:lstStyle/>
                    <a:p>
                      <a:pPr marL="0" marR="0" algn="ctr">
                        <a:lnSpc>
                          <a:spcPct val="115000"/>
                        </a:lnSpc>
                        <a:spcBef>
                          <a:spcPts val="0"/>
                        </a:spcBef>
                        <a:spcAft>
                          <a:spcPts val="0"/>
                        </a:spcAft>
                      </a:pPr>
                      <a:r>
                        <a:rPr lang="es-MX" sz="700" b="1" i="1" spc="200" dirty="0">
                          <a:effectLst/>
                          <a:latin typeface="Univers" pitchFamily="34" charset="0"/>
                          <a:ea typeface="Times New Roman" panose="02020603050405020304" pitchFamily="18" charset="0"/>
                          <a:cs typeface="Arial" panose="020B0604020202020204" pitchFamily="34" charset="0"/>
                        </a:rPr>
                        <a:t>EZS2501-f2</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vMerge="1">
                  <a:txBody>
                    <a:bodyPr/>
                    <a:lstStyle/>
                    <a:p>
                      <a:endParaRPr lang="es-MX"/>
                    </a:p>
                  </a:txBody>
                  <a:tcPr/>
                </a:tc>
                <a:tc gridSpan="3">
                  <a:txBody>
                    <a:bodyPr/>
                    <a:lstStyle/>
                    <a:p>
                      <a:pPr marL="0" marR="0" algn="ctr">
                        <a:lnSpc>
                          <a:spcPct val="115000"/>
                        </a:lnSpc>
                        <a:spcBef>
                          <a:spcPts val="0"/>
                        </a:spcBef>
                        <a:spcAft>
                          <a:spcPts val="0"/>
                        </a:spcAft>
                      </a:pPr>
                      <a:r>
                        <a:rPr lang="es-MX" sz="700" spc="100" dirty="0" err="1">
                          <a:effectLst/>
                          <a:latin typeface="Univers" pitchFamily="34" charset="0"/>
                          <a:ea typeface="Times New Roman" panose="02020603050405020304" pitchFamily="18" charset="0"/>
                          <a:cs typeface="Arial" panose="020B0604020202020204" pitchFamily="34" charset="0"/>
                        </a:rPr>
                        <a:t>Rev</a:t>
                      </a:r>
                      <a:r>
                        <a:rPr lang="es-MX" sz="700" spc="100" dirty="0">
                          <a:effectLst/>
                          <a:latin typeface="Univers" pitchFamily="34" charset="0"/>
                          <a:ea typeface="Times New Roman" panose="02020603050405020304" pitchFamily="18" charset="0"/>
                          <a:cs typeface="Arial" panose="020B0604020202020204" pitchFamily="34" charset="0"/>
                        </a:rPr>
                        <a:t>: NC</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3127" marR="83127"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681363602"/>
                  </a:ext>
                </a:extLst>
              </a:tr>
            </a:tbl>
          </a:graphicData>
        </a:graphic>
      </p:graphicFrame>
      <p:pic>
        <p:nvPicPr>
          <p:cNvPr id="1028" name="Picture 0" descr="Logo.bmp"/>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030076" y="217115"/>
            <a:ext cx="488758" cy="2689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15" y="6440446"/>
            <a:ext cx="12199619" cy="336759"/>
          </a:xfrm>
          <a:prstGeom prst="rect">
            <a:avLst/>
          </a:prstGeom>
        </p:spPr>
        <p:txBody>
          <a:bodyPr wrap="square">
            <a:spAutoFit/>
          </a:bodyPr>
          <a:lstStyle/>
          <a:p>
            <a:pPr algn="ctr"/>
            <a:r>
              <a:rPr lang="es-MX" sz="794" b="1" noProof="0" dirty="0"/>
              <a:t>La información que contiene este documento es  propiedad de EZ AIR. No compartir a un tercero sin aprobación</a:t>
            </a:r>
          </a:p>
          <a:p>
            <a:pPr algn="ctr"/>
            <a:r>
              <a:rPr lang="es-MX" sz="794" b="1" noProof="0" dirty="0" err="1"/>
              <a:t>The</a:t>
            </a:r>
            <a:r>
              <a:rPr lang="es-MX" sz="794" b="1" noProof="0" dirty="0"/>
              <a:t>  </a:t>
            </a:r>
            <a:r>
              <a:rPr lang="es-MX" sz="794" b="1" noProof="0" dirty="0" err="1"/>
              <a:t>information</a:t>
            </a:r>
            <a:r>
              <a:rPr lang="es-MX" sz="794" b="1" noProof="0" dirty="0"/>
              <a:t> </a:t>
            </a:r>
            <a:r>
              <a:rPr lang="es-MX" sz="794" b="1" noProof="0" dirty="0" err="1"/>
              <a:t>it</a:t>
            </a:r>
            <a:r>
              <a:rPr lang="es-MX" sz="794" b="1" noProof="0" dirty="0"/>
              <a:t> </a:t>
            </a:r>
            <a:r>
              <a:rPr lang="es-MX" sz="794" b="1" noProof="0" dirty="0" err="1"/>
              <a:t>contains</a:t>
            </a:r>
            <a:r>
              <a:rPr lang="es-MX" sz="794" b="1" noProof="0" dirty="0"/>
              <a:t> </a:t>
            </a:r>
            <a:r>
              <a:rPr lang="es-MX" sz="794" b="1" noProof="0" dirty="0" err="1"/>
              <a:t>this</a:t>
            </a:r>
            <a:r>
              <a:rPr lang="es-MX" sz="794" b="1" noProof="0" dirty="0"/>
              <a:t> </a:t>
            </a:r>
            <a:r>
              <a:rPr lang="es-MX" sz="794" b="1" noProof="0" dirty="0" err="1"/>
              <a:t>document</a:t>
            </a:r>
            <a:r>
              <a:rPr lang="es-MX" sz="794" b="1" noProof="0" dirty="0"/>
              <a:t>  </a:t>
            </a:r>
            <a:r>
              <a:rPr lang="es-MX" sz="794" b="1" noProof="0" dirty="0" err="1"/>
              <a:t>is</a:t>
            </a:r>
            <a:r>
              <a:rPr lang="es-MX" sz="794" b="1" noProof="0" dirty="0"/>
              <a:t> </a:t>
            </a:r>
            <a:r>
              <a:rPr lang="es-MX" sz="794" b="1" noProof="0" dirty="0" err="1"/>
              <a:t>the</a:t>
            </a:r>
            <a:r>
              <a:rPr lang="es-MX" sz="794" b="1" noProof="0" dirty="0"/>
              <a:t> </a:t>
            </a:r>
            <a:r>
              <a:rPr lang="es-MX" sz="794" b="1" noProof="0" dirty="0" err="1"/>
              <a:t>property</a:t>
            </a:r>
            <a:r>
              <a:rPr lang="es-MX" sz="794" b="1" noProof="0" dirty="0"/>
              <a:t> of EZ AIR. </a:t>
            </a:r>
            <a:r>
              <a:rPr lang="es-MX" sz="794" b="1" noProof="0" dirty="0" err="1"/>
              <a:t>It</a:t>
            </a:r>
            <a:r>
              <a:rPr lang="es-MX" sz="794" b="1" noProof="0" dirty="0"/>
              <a:t> </a:t>
            </a:r>
            <a:r>
              <a:rPr lang="es-MX" sz="794" b="1" noProof="0" dirty="0" err="1"/>
              <a:t>may</a:t>
            </a:r>
            <a:r>
              <a:rPr lang="es-MX" sz="794" b="1" noProof="0" dirty="0"/>
              <a:t> </a:t>
            </a:r>
            <a:r>
              <a:rPr lang="es-MX" sz="794" b="1" noProof="0" dirty="0" err="1"/>
              <a:t>not</a:t>
            </a:r>
            <a:r>
              <a:rPr lang="es-MX" sz="794" b="1" noProof="0" dirty="0"/>
              <a:t> be </a:t>
            </a:r>
            <a:r>
              <a:rPr lang="es-MX" sz="794" b="1" noProof="0" dirty="0" err="1"/>
              <a:t>transmitted</a:t>
            </a:r>
            <a:r>
              <a:rPr lang="es-MX" sz="794" b="1" noProof="0" dirty="0"/>
              <a:t> to a </a:t>
            </a:r>
            <a:r>
              <a:rPr lang="es-MX" sz="794" b="1" noProof="0" dirty="0" err="1"/>
              <a:t>third</a:t>
            </a:r>
            <a:r>
              <a:rPr lang="es-MX" sz="794" b="1" noProof="0" dirty="0"/>
              <a:t> </a:t>
            </a:r>
            <a:r>
              <a:rPr lang="es-MX" sz="794" b="1" noProof="0" dirty="0" err="1"/>
              <a:t>party</a:t>
            </a:r>
            <a:r>
              <a:rPr lang="es-MX" sz="794" b="1" noProof="0" dirty="0"/>
              <a:t> </a:t>
            </a:r>
            <a:r>
              <a:rPr lang="es-MX" sz="794" b="1" noProof="0" dirty="0" err="1"/>
              <a:t>without</a:t>
            </a:r>
            <a:r>
              <a:rPr lang="es-MX" sz="794" b="1" noProof="0" dirty="0"/>
              <a:t>  </a:t>
            </a:r>
            <a:r>
              <a:rPr lang="es-MX" sz="794" b="1" noProof="0" dirty="0" err="1"/>
              <a:t>approval</a:t>
            </a:r>
            <a:r>
              <a:rPr lang="es-MX" sz="794" b="1" noProof="0" dirty="0"/>
              <a:t>. </a:t>
            </a:r>
          </a:p>
        </p:txBody>
      </p:sp>
      <p:sp>
        <p:nvSpPr>
          <p:cNvPr id="17" name="Rectangle 16"/>
          <p:cNvSpPr/>
          <p:nvPr userDrawn="1"/>
        </p:nvSpPr>
        <p:spPr>
          <a:xfrm>
            <a:off x="853979" y="3681132"/>
            <a:ext cx="5115021" cy="2017947"/>
          </a:xfrm>
          <a:prstGeom prst="rect">
            <a:avLst/>
          </a:prstGeom>
          <a:solidFill>
            <a:srgbClr val="FFFFFF"/>
          </a:solidFill>
          <a:ln w="9525" cap="flat" cmpd="sng" algn="ctr">
            <a:solidFill>
              <a:srgbClr val="000000"/>
            </a:solidFill>
            <a:prstDash val="solid"/>
          </a:ln>
          <a:effectLst/>
        </p:spPr>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412" b="0" i="1" u="none" strike="noStrike" kern="0" cap="none" spc="0" normalizeH="0" baseline="0" dirty="0">
              <a:ln>
                <a:noFill/>
              </a:ln>
              <a:solidFill>
                <a:srgbClr val="014491"/>
              </a:solidFill>
              <a:effectLst/>
              <a:uLnTx/>
              <a:uFillTx/>
              <a:latin typeface="Arial"/>
              <a:ea typeface="+mn-ea"/>
              <a:cs typeface="Arial"/>
            </a:endParaRPr>
          </a:p>
        </p:txBody>
      </p:sp>
      <p:grpSp>
        <p:nvGrpSpPr>
          <p:cNvPr id="18" name="Groupe 16"/>
          <p:cNvGrpSpPr>
            <a:grpSpLocks/>
          </p:cNvGrpSpPr>
          <p:nvPr userDrawn="1"/>
        </p:nvGrpSpPr>
        <p:grpSpPr bwMode="auto">
          <a:xfrm>
            <a:off x="1460144" y="1386745"/>
            <a:ext cx="2401455" cy="235001"/>
            <a:chOff x="990600" y="1366340"/>
            <a:chExt cx="1828800" cy="266318"/>
          </a:xfrm>
        </p:grpSpPr>
        <p:sp>
          <p:nvSpPr>
            <p:cNvPr id="19" name="ZoneTexte 17"/>
            <p:cNvSpPr txBox="1">
              <a:spLocks noChangeArrowheads="1"/>
            </p:cNvSpPr>
            <p:nvPr/>
          </p:nvSpPr>
          <p:spPr bwMode="auto">
            <a:xfrm>
              <a:off x="1063663" y="1366340"/>
              <a:ext cx="1661722" cy="266318"/>
            </a:xfrm>
            <a:prstGeom prst="rect">
              <a:avLst/>
            </a:prstGeom>
            <a:noFill/>
            <a:ln w="9525">
              <a:noFill/>
              <a:miter lim="800000"/>
              <a:headEnd/>
              <a:tailEnd/>
            </a:ln>
          </p:spPr>
          <p:txBody>
            <a:bodyPr wrap="square">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927" b="0" i="0" u="none" strike="noStrike" kern="1200" cap="none" spc="0" normalizeH="0" baseline="0" dirty="0">
                  <a:ln>
                    <a:noFill/>
                  </a:ln>
                  <a:solidFill>
                    <a:srgbClr val="000000"/>
                  </a:solidFill>
                  <a:effectLst/>
                  <a:uLnTx/>
                  <a:uFillTx/>
                  <a:latin typeface="Calibri" pitchFamily="34" charset="0"/>
                  <a:ea typeface="+mn-ea"/>
                  <a:cs typeface="Calibri" pitchFamily="34" charset="0"/>
                </a:rPr>
                <a:t>Program/ activity / process</a:t>
              </a:r>
            </a:p>
          </p:txBody>
        </p:sp>
        <p:cxnSp>
          <p:nvCxnSpPr>
            <p:cNvPr id="20" name="Connecteur droit 11"/>
            <p:cNvCxnSpPr/>
            <p:nvPr/>
          </p:nvCxnSpPr>
          <p:spPr>
            <a:xfrm>
              <a:off x="990600" y="1394912"/>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e 20"/>
          <p:cNvGrpSpPr>
            <a:grpSpLocks/>
          </p:cNvGrpSpPr>
          <p:nvPr userDrawn="1"/>
        </p:nvGrpSpPr>
        <p:grpSpPr bwMode="auto">
          <a:xfrm>
            <a:off x="4904538" y="1388142"/>
            <a:ext cx="2401455" cy="228076"/>
            <a:chOff x="990600" y="1367310"/>
            <a:chExt cx="1828800" cy="257872"/>
          </a:xfrm>
        </p:grpSpPr>
        <p:sp>
          <p:nvSpPr>
            <p:cNvPr id="24" name="ZoneTexte 13"/>
            <p:cNvSpPr txBox="1"/>
            <p:nvPr/>
          </p:nvSpPr>
          <p:spPr>
            <a:xfrm>
              <a:off x="1412631" y="1367310"/>
              <a:ext cx="990600" cy="257872"/>
            </a:xfrm>
            <a:prstGeom prst="rect">
              <a:avLst/>
            </a:prstGeom>
            <a:noFill/>
          </p:spPr>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dirty="0">
                  <a:ln>
                    <a:noFill/>
                  </a:ln>
                  <a:solidFill>
                    <a:srgbClr val="000000"/>
                  </a:solidFill>
                  <a:effectLst/>
                  <a:uLnTx/>
                  <a:uFillTx/>
                  <a:latin typeface="Calibri" pitchFamily="34" charset="0"/>
                  <a:ea typeface="+mn-ea"/>
                  <a:cs typeface="Calibri" pitchFamily="34" charset="0"/>
                </a:rPr>
                <a:t>DATE DEBUT</a:t>
              </a:r>
            </a:p>
          </p:txBody>
        </p:sp>
        <p:cxnSp>
          <p:nvCxnSpPr>
            <p:cNvPr id="25" name="Connecteur droit 14"/>
            <p:cNvCxnSpPr/>
            <p:nvPr/>
          </p:nvCxnSpPr>
          <p:spPr>
            <a:xfrm>
              <a:off x="990600" y="1394234"/>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e 24"/>
          <p:cNvGrpSpPr>
            <a:grpSpLocks/>
          </p:cNvGrpSpPr>
          <p:nvPr userDrawn="1"/>
        </p:nvGrpSpPr>
        <p:grpSpPr bwMode="auto">
          <a:xfrm>
            <a:off x="8380022" y="1140261"/>
            <a:ext cx="2401455" cy="501219"/>
            <a:chOff x="990600" y="1056795"/>
            <a:chExt cx="1828800" cy="568425"/>
          </a:xfrm>
        </p:grpSpPr>
        <p:sp>
          <p:nvSpPr>
            <p:cNvPr id="27" name="ZoneTexte 16"/>
            <p:cNvSpPr txBox="1"/>
            <p:nvPr/>
          </p:nvSpPr>
          <p:spPr>
            <a:xfrm>
              <a:off x="1406769" y="1366562"/>
              <a:ext cx="990600" cy="258658"/>
            </a:xfrm>
            <a:prstGeom prst="rect">
              <a:avLst/>
            </a:prstGeom>
            <a:noFill/>
          </p:spPr>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dirty="0">
                  <a:ln>
                    <a:noFill/>
                  </a:ln>
                  <a:solidFill>
                    <a:srgbClr val="000000"/>
                  </a:solidFill>
                  <a:effectLst/>
                  <a:uLnTx/>
                  <a:uFillTx/>
                  <a:latin typeface="Calibri" pitchFamily="34" charset="0"/>
                  <a:ea typeface="+mn-ea"/>
                  <a:cs typeface="Calibri" pitchFamily="34" charset="0"/>
                </a:rPr>
                <a:t>DATE FIN</a:t>
              </a:r>
            </a:p>
          </p:txBody>
        </p:sp>
        <p:sp>
          <p:nvSpPr>
            <p:cNvPr id="28" name="ZoneTexte 17">
              <a:hlinkClick r:id="" action="ppaction://noaction" highlightClick="1"/>
            </p:cNvPr>
            <p:cNvSpPr txBox="1"/>
            <p:nvPr/>
          </p:nvSpPr>
          <p:spPr>
            <a:xfrm>
              <a:off x="990600" y="1056795"/>
              <a:ext cx="1828800" cy="320249"/>
            </a:xfrm>
            <a:custGeom>
              <a:avLst/>
              <a:gdLst>
                <a:gd name="connsiteX0" fmla="*/ 0 w 1828800"/>
                <a:gd name="connsiteY0" fmla="*/ 0 h 338554"/>
                <a:gd name="connsiteX1" fmla="*/ 1828800 w 1828800"/>
                <a:gd name="connsiteY1" fmla="*/ 0 h 338554"/>
                <a:gd name="connsiteX2" fmla="*/ 1828800 w 1828800"/>
                <a:gd name="connsiteY2" fmla="*/ 338554 h 338554"/>
                <a:gd name="connsiteX3" fmla="*/ 0 w 1828800"/>
                <a:gd name="connsiteY3" fmla="*/ 338554 h 338554"/>
                <a:gd name="connsiteX4" fmla="*/ 0 w 1828800"/>
                <a:gd name="connsiteY4" fmla="*/ 0 h 33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338554">
                  <a:moveTo>
                    <a:pt x="0" y="0"/>
                  </a:moveTo>
                  <a:lnTo>
                    <a:pt x="1828800" y="0"/>
                  </a:lnTo>
                  <a:lnTo>
                    <a:pt x="1828800" y="338554"/>
                  </a:lnTo>
                  <a:lnTo>
                    <a:pt x="0" y="338554"/>
                  </a:lnTo>
                  <a:lnTo>
                    <a:pt x="0" y="0"/>
                  </a:lnTo>
                  <a:close/>
                </a:path>
              </a:pathLst>
            </a:custGeom>
            <a:ln>
              <a:noFill/>
            </a:ln>
          </p:spPr>
          <p:style>
            <a:lnRef idx="2">
              <a:schemeClr val="accent2"/>
            </a:lnRef>
            <a:fillRef idx="1">
              <a:schemeClr val="lt1"/>
            </a:fillRef>
            <a:effectRef idx="0">
              <a:schemeClr val="accent2"/>
            </a:effectRef>
            <a:fontRef idx="minor">
              <a:schemeClr val="dk1"/>
            </a:fontRef>
          </p:style>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dirty="0">
                <a:ln>
                  <a:noFill/>
                </a:ln>
                <a:solidFill>
                  <a:srgbClr val="000000"/>
                </a:solidFill>
                <a:effectLst/>
                <a:uLnTx/>
                <a:uFillTx/>
                <a:latin typeface="Calibri" pitchFamily="34" charset="0"/>
                <a:ea typeface="+mn-ea"/>
                <a:cs typeface="Calibri" pitchFamily="34" charset="0"/>
              </a:endParaRPr>
            </a:p>
          </p:txBody>
        </p:sp>
        <p:cxnSp>
          <p:nvCxnSpPr>
            <p:cNvPr id="29" name="Connecteur droit 18"/>
            <p:cNvCxnSpPr>
              <a:stCxn id="28" idx="3"/>
              <a:endCxn id="28" idx="2"/>
            </p:cNvCxnSpPr>
            <p:nvPr/>
          </p:nvCxnSpPr>
          <p:spPr>
            <a:xfrm>
              <a:off x="990600" y="1364776"/>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e 28"/>
          <p:cNvGrpSpPr>
            <a:grpSpLocks/>
          </p:cNvGrpSpPr>
          <p:nvPr userDrawn="1"/>
        </p:nvGrpSpPr>
        <p:grpSpPr bwMode="auto">
          <a:xfrm>
            <a:off x="1430528" y="1897093"/>
            <a:ext cx="2401455" cy="228076"/>
            <a:chOff x="990600" y="1378524"/>
            <a:chExt cx="1828800" cy="258592"/>
          </a:xfrm>
        </p:grpSpPr>
        <p:sp>
          <p:nvSpPr>
            <p:cNvPr id="31" name="ZoneTexte 20"/>
            <p:cNvSpPr txBox="1"/>
            <p:nvPr/>
          </p:nvSpPr>
          <p:spPr>
            <a:xfrm>
              <a:off x="990600" y="1378524"/>
              <a:ext cx="1828800" cy="258592"/>
            </a:xfrm>
            <a:prstGeom prst="rect">
              <a:avLst/>
            </a:prstGeom>
            <a:noFill/>
          </p:spPr>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882" b="0" i="1" u="none" strike="noStrike" kern="1200" cap="none" spc="0" normalizeH="0" baseline="0" dirty="0">
                  <a:ln>
                    <a:noFill/>
                  </a:ln>
                  <a:solidFill>
                    <a:srgbClr val="000000"/>
                  </a:solidFill>
                  <a:effectLst/>
                  <a:uLnTx/>
                  <a:uFillTx/>
                  <a:latin typeface="Calibri" pitchFamily="34" charset="0"/>
                  <a:ea typeface="+mn-ea"/>
                  <a:cs typeface="Calibri" pitchFamily="34" charset="0"/>
                </a:rPr>
                <a:t>SPONSOR name</a:t>
              </a:r>
            </a:p>
          </p:txBody>
        </p:sp>
        <p:cxnSp>
          <p:nvCxnSpPr>
            <p:cNvPr id="32" name="Connecteur droit 21"/>
            <p:cNvCxnSpPr/>
            <p:nvPr/>
          </p:nvCxnSpPr>
          <p:spPr>
            <a:xfrm>
              <a:off x="990600" y="1395993"/>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e 36"/>
          <p:cNvGrpSpPr>
            <a:grpSpLocks/>
          </p:cNvGrpSpPr>
          <p:nvPr userDrawn="1"/>
        </p:nvGrpSpPr>
        <p:grpSpPr bwMode="auto">
          <a:xfrm>
            <a:off x="4901862" y="1891489"/>
            <a:ext cx="2401455" cy="228076"/>
            <a:chOff x="990600" y="1378525"/>
            <a:chExt cx="1828800" cy="257642"/>
          </a:xfrm>
        </p:grpSpPr>
        <p:sp>
          <p:nvSpPr>
            <p:cNvPr id="34" name="ZoneTexte 23"/>
            <p:cNvSpPr txBox="1"/>
            <p:nvPr/>
          </p:nvSpPr>
          <p:spPr>
            <a:xfrm>
              <a:off x="990600" y="1378525"/>
              <a:ext cx="1828800" cy="257642"/>
            </a:xfrm>
            <a:prstGeom prst="rect">
              <a:avLst/>
            </a:prstGeom>
            <a:noFill/>
          </p:spPr>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882" b="0" i="1" u="none" strike="noStrike" kern="1200" cap="none" spc="0" normalizeH="0" baseline="0" dirty="0">
                  <a:ln>
                    <a:noFill/>
                  </a:ln>
                  <a:solidFill>
                    <a:srgbClr val="000000"/>
                  </a:solidFill>
                  <a:effectLst/>
                  <a:uLnTx/>
                  <a:uFillTx/>
                  <a:latin typeface="Calibri" pitchFamily="34" charset="0"/>
                  <a:ea typeface="+mn-ea"/>
                  <a:cs typeface="Calibri" pitchFamily="34" charset="0"/>
                </a:rPr>
                <a:t>Project Leader</a:t>
              </a:r>
            </a:p>
          </p:txBody>
        </p:sp>
        <p:cxnSp>
          <p:nvCxnSpPr>
            <p:cNvPr id="35" name="Connecteur droit 24"/>
            <p:cNvCxnSpPr/>
            <p:nvPr/>
          </p:nvCxnSpPr>
          <p:spPr>
            <a:xfrm>
              <a:off x="990600" y="1395930"/>
              <a:ext cx="18288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ZoneTexte 46"/>
          <p:cNvSpPr txBox="1"/>
          <p:nvPr/>
        </p:nvSpPr>
        <p:spPr bwMode="auto">
          <a:xfrm>
            <a:off x="4651952" y="5932928"/>
            <a:ext cx="2880320" cy="377667"/>
          </a:xfrm>
          <a:prstGeom prst="rect">
            <a:avLst/>
          </a:prstGeom>
          <a:noFill/>
        </p:spPr>
        <p:txBody>
          <a:bodyPr>
            <a:spAutoFit/>
          </a:bodyPr>
          <a:lstStyle/>
          <a:p>
            <a:pPr marL="0" marR="0" lvl="0" indent="0" algn="ctr" defTabSz="806867" rtl="0" eaLnBrk="1" fontAlgn="auto" latinLnBrk="0" hangingPunct="1">
              <a:lnSpc>
                <a:spcPct val="100000"/>
              </a:lnSpc>
              <a:spcBef>
                <a:spcPts val="0"/>
              </a:spcBef>
              <a:spcAft>
                <a:spcPts val="0"/>
              </a:spcAft>
              <a:buClrTx/>
              <a:buSzTx/>
              <a:buFontTx/>
              <a:buNone/>
              <a:tabLst/>
              <a:defRPr/>
            </a:pPr>
            <a:endParaRPr kumimoji="0" lang="en-US" sz="927" b="0" i="1" u="none" strike="noStrike" kern="1200" cap="none" spc="0" normalizeH="0" baseline="0" dirty="0">
              <a:ln>
                <a:noFill/>
              </a:ln>
              <a:solidFill>
                <a:srgbClr val="000000"/>
              </a:solidFill>
              <a:effectLst/>
              <a:uLnTx/>
              <a:uFillTx/>
              <a:latin typeface="Calibri" pitchFamily="34" charset="0"/>
              <a:ea typeface="+mn-ea"/>
              <a:cs typeface="Calibri" pitchFamily="34" charset="0"/>
            </a:endParaRPr>
          </a:p>
          <a:p>
            <a:pPr marL="0" marR="0" lvl="0" indent="0" algn="ctr" defTabSz="806867" rtl="0" eaLnBrk="1" fontAlgn="auto" latinLnBrk="0" hangingPunct="1">
              <a:lnSpc>
                <a:spcPct val="100000"/>
              </a:lnSpc>
              <a:spcBef>
                <a:spcPts val="0"/>
              </a:spcBef>
              <a:spcAft>
                <a:spcPts val="0"/>
              </a:spcAft>
              <a:buClrTx/>
              <a:buSzTx/>
              <a:buFontTx/>
              <a:buNone/>
              <a:tabLst/>
              <a:defRPr/>
            </a:pPr>
            <a:r>
              <a:rPr kumimoji="0" lang="en-US" sz="927" b="0" i="1" u="none" strike="noStrike" kern="1200" cap="none" spc="0" normalizeH="0" baseline="0" dirty="0">
                <a:ln>
                  <a:noFill/>
                </a:ln>
                <a:solidFill>
                  <a:srgbClr val="000000"/>
                </a:solidFill>
                <a:effectLst/>
                <a:uLnTx/>
                <a:uFillTx/>
                <a:latin typeface="Calibri" pitchFamily="34" charset="0"/>
                <a:ea typeface="+mn-ea"/>
                <a:cs typeface="Calibri" pitchFamily="34" charset="0"/>
              </a:rPr>
              <a:t>Chief Executive Officer (CEO)</a:t>
            </a:r>
          </a:p>
        </p:txBody>
      </p:sp>
      <p:cxnSp>
        <p:nvCxnSpPr>
          <p:cNvPr id="38" name="Connecteur droit 47"/>
          <p:cNvCxnSpPr/>
          <p:nvPr/>
        </p:nvCxnSpPr>
        <p:spPr bwMode="auto">
          <a:xfrm>
            <a:off x="4640406" y="5889506"/>
            <a:ext cx="288032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6246091" y="3681132"/>
            <a:ext cx="5238950" cy="2017947"/>
          </a:xfrm>
          <a:prstGeom prst="rect">
            <a:avLst/>
          </a:prstGeom>
          <a:solidFill>
            <a:srgbClr val="FFFFFF"/>
          </a:solidFill>
          <a:ln w="3175" cap="flat" cmpd="sng" algn="ctr">
            <a:solidFill>
              <a:srgbClr val="000000"/>
            </a:solidFill>
            <a:prstDash val="solid"/>
          </a:ln>
          <a:effectLst/>
        </p:spPr>
        <p:txBody>
          <a:bodyP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059" u="none" strike="noStrike" kern="0" cap="none" spc="0" normalizeH="0" baseline="0" dirty="0">
              <a:ln>
                <a:noFill/>
              </a:ln>
              <a:solidFill>
                <a:srgbClr val="000000"/>
              </a:solidFill>
              <a:effectLst/>
              <a:uLnTx/>
              <a:uFillTx/>
              <a:latin typeface="Calibri" pitchFamily="34" charset="0"/>
              <a:ea typeface="+mn-ea"/>
              <a:cs typeface="Calibri" pitchFamily="34" charset="0"/>
            </a:endParaRPr>
          </a:p>
        </p:txBody>
      </p:sp>
      <p:sp>
        <p:nvSpPr>
          <p:cNvPr id="41" name="ZoneTexte 98"/>
          <p:cNvSpPr txBox="1"/>
          <p:nvPr/>
        </p:nvSpPr>
        <p:spPr bwMode="auto">
          <a:xfrm>
            <a:off x="1390277" y="5932928"/>
            <a:ext cx="2576019" cy="377667"/>
          </a:xfrm>
          <a:prstGeom prst="rect">
            <a:avLst/>
          </a:prstGeom>
          <a:noFill/>
        </p:spPr>
        <p:txBody>
          <a:bodyPr wrap="square">
            <a:spAutoFit/>
          </a:bodyPr>
          <a:lstStyle/>
          <a:p>
            <a:pPr lvl="0" algn="ctr">
              <a:defRPr/>
            </a:pPr>
            <a:endParaRPr kumimoji="0" lang="en-US" sz="927" b="0" i="1" u="none" strike="noStrike" kern="1200" cap="none" spc="0" normalizeH="0" baseline="0" dirty="0">
              <a:ln>
                <a:noFill/>
              </a:ln>
              <a:solidFill>
                <a:srgbClr val="000000"/>
              </a:solidFill>
              <a:effectLst/>
              <a:uLnTx/>
              <a:uFillTx/>
              <a:latin typeface="Calibri" pitchFamily="34" charset="0"/>
              <a:ea typeface="+mn-ea"/>
              <a:cs typeface="Calibri" pitchFamily="34" charset="0"/>
            </a:endParaRPr>
          </a:p>
          <a:p>
            <a:pPr lvl="0" algn="ctr">
              <a:defRPr/>
            </a:pPr>
            <a:r>
              <a:rPr kumimoji="0" lang="en-US" sz="927" b="0" i="1" u="none" strike="noStrike" kern="1200" cap="none" spc="0" normalizeH="0" baseline="0" dirty="0">
                <a:ln>
                  <a:noFill/>
                </a:ln>
                <a:solidFill>
                  <a:srgbClr val="000000"/>
                </a:solidFill>
                <a:effectLst/>
                <a:uLnTx/>
                <a:uFillTx/>
                <a:latin typeface="Calibri" pitchFamily="34" charset="0"/>
                <a:ea typeface="+mn-ea"/>
                <a:cs typeface="Calibri" pitchFamily="34" charset="0"/>
              </a:rPr>
              <a:t>Cost Coordinator </a:t>
            </a:r>
          </a:p>
        </p:txBody>
      </p:sp>
      <p:cxnSp>
        <p:nvCxnSpPr>
          <p:cNvPr id="42" name="Connecteur droit 99"/>
          <p:cNvCxnSpPr/>
          <p:nvPr/>
        </p:nvCxnSpPr>
        <p:spPr bwMode="auto">
          <a:xfrm>
            <a:off x="1449386" y="5889506"/>
            <a:ext cx="2401455"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ZoneTexte 101"/>
          <p:cNvSpPr txBox="1"/>
          <p:nvPr/>
        </p:nvSpPr>
        <p:spPr bwMode="auto">
          <a:xfrm>
            <a:off x="8243455" y="5932928"/>
            <a:ext cx="2549567" cy="377667"/>
          </a:xfrm>
          <a:prstGeom prst="rect">
            <a:avLst/>
          </a:prstGeom>
          <a:noFill/>
        </p:spPr>
        <p:txBody>
          <a:bodyPr wrap="square">
            <a:spAutoFit/>
          </a:bodyPr>
          <a:lstStyle/>
          <a:p>
            <a:pPr lvl="0" algn="ctr">
              <a:defRPr/>
            </a:pPr>
            <a:endParaRPr lang="en-US" sz="927" i="1" dirty="0">
              <a:solidFill>
                <a:srgbClr val="000000"/>
              </a:solidFill>
              <a:latin typeface="Calibri" pitchFamily="34" charset="0"/>
              <a:cs typeface="Calibri" pitchFamily="34" charset="0"/>
            </a:endParaRPr>
          </a:p>
          <a:p>
            <a:pPr lvl="0" algn="ctr">
              <a:defRPr/>
            </a:pPr>
            <a:r>
              <a:rPr lang="en-US" sz="927" i="1" dirty="0">
                <a:solidFill>
                  <a:srgbClr val="000000"/>
                </a:solidFill>
                <a:latin typeface="Calibri" pitchFamily="34" charset="0"/>
                <a:cs typeface="Calibri" pitchFamily="34" charset="0"/>
              </a:rPr>
              <a:t>Continuous Improvement Manager</a:t>
            </a:r>
            <a:endParaRPr kumimoji="0" lang="en-US" sz="927" b="0" i="1" u="none" strike="noStrike" kern="1200" cap="none" spc="0" normalizeH="0" baseline="0" dirty="0">
              <a:ln>
                <a:noFill/>
              </a:ln>
              <a:solidFill>
                <a:srgbClr val="000000"/>
              </a:solidFill>
              <a:effectLst/>
              <a:uLnTx/>
              <a:uFillTx/>
              <a:latin typeface="Calibri" pitchFamily="34" charset="0"/>
              <a:ea typeface="+mn-ea"/>
              <a:cs typeface="Calibri" pitchFamily="34" charset="0"/>
            </a:endParaRPr>
          </a:p>
        </p:txBody>
      </p:sp>
      <p:cxnSp>
        <p:nvCxnSpPr>
          <p:cNvPr id="45" name="Connecteur droit 102"/>
          <p:cNvCxnSpPr/>
          <p:nvPr/>
        </p:nvCxnSpPr>
        <p:spPr bwMode="auto">
          <a:xfrm>
            <a:off x="8310291" y="5889506"/>
            <a:ext cx="2401455"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userDrawn="1">
            <p:ph type="body" sz="quarter" idx="10" hasCustomPrompt="1"/>
          </p:nvPr>
        </p:nvSpPr>
        <p:spPr>
          <a:xfrm>
            <a:off x="1460933" y="5910731"/>
            <a:ext cx="2401455" cy="182468"/>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46" name="Text Placeholder 11"/>
          <p:cNvSpPr>
            <a:spLocks noGrp="1"/>
          </p:cNvSpPr>
          <p:nvPr userDrawn="1">
            <p:ph type="body" sz="quarter" idx="11" hasCustomPrompt="1"/>
          </p:nvPr>
        </p:nvSpPr>
        <p:spPr>
          <a:xfrm>
            <a:off x="4651952" y="5910731"/>
            <a:ext cx="2879533" cy="201539"/>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47" name="Text Placeholder 11"/>
          <p:cNvSpPr>
            <a:spLocks noGrp="1"/>
          </p:cNvSpPr>
          <p:nvPr userDrawn="1">
            <p:ph type="body" sz="quarter" idx="12" hasCustomPrompt="1"/>
          </p:nvPr>
        </p:nvSpPr>
        <p:spPr>
          <a:xfrm>
            <a:off x="8231909" y="5910731"/>
            <a:ext cx="2491382" cy="182468"/>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14" name="Picture Placeholder 13"/>
          <p:cNvSpPr>
            <a:spLocks noGrp="1"/>
          </p:cNvSpPr>
          <p:nvPr userDrawn="1">
            <p:ph type="pic" sz="quarter" idx="13" hasCustomPrompt="1"/>
          </p:nvPr>
        </p:nvSpPr>
        <p:spPr>
          <a:xfrm>
            <a:off x="975859" y="3759278"/>
            <a:ext cx="4836993" cy="1843661"/>
          </a:xfrm>
          <a:prstGeom prst="rect">
            <a:avLst/>
          </a:prstGeom>
        </p:spPr>
        <p:txBody>
          <a:bodyPr/>
          <a:lstStyle>
            <a:lvl1pPr marL="0" indent="0" algn="ctr">
              <a:buNone/>
              <a:defRPr sz="1588">
                <a:latin typeface="Arial" panose="020B0604020202020204" pitchFamily="34" charset="0"/>
                <a:cs typeface="Arial" panose="020B0604020202020204" pitchFamily="34" charset="0"/>
              </a:defRPr>
            </a:lvl1pPr>
          </a:lstStyle>
          <a:p>
            <a:r>
              <a:rPr lang="en-US" dirty="0"/>
              <a:t>Place Saving Calculation here</a:t>
            </a:r>
            <a:endParaRPr lang="es-MX" dirty="0"/>
          </a:p>
        </p:txBody>
      </p:sp>
      <p:sp>
        <p:nvSpPr>
          <p:cNvPr id="50" name="Picture Placeholder 13"/>
          <p:cNvSpPr>
            <a:spLocks noGrp="1"/>
          </p:cNvSpPr>
          <p:nvPr userDrawn="1">
            <p:ph type="pic" sz="quarter" idx="14" hasCustomPrompt="1"/>
          </p:nvPr>
        </p:nvSpPr>
        <p:spPr>
          <a:xfrm>
            <a:off x="6361881" y="3753050"/>
            <a:ext cx="4976333" cy="1843661"/>
          </a:xfrm>
          <a:prstGeom prst="rect">
            <a:avLst/>
          </a:prstGeom>
        </p:spPr>
        <p:txBody>
          <a:bodyPr/>
          <a:lstStyle>
            <a:lvl1pPr marL="0" indent="0" algn="ctr">
              <a:buNone/>
              <a:defRPr sz="1588">
                <a:latin typeface="Arial" panose="020B0604020202020204" pitchFamily="34" charset="0"/>
                <a:cs typeface="Arial" panose="020B0604020202020204" pitchFamily="34" charset="0"/>
              </a:defRPr>
            </a:lvl1pPr>
          </a:lstStyle>
          <a:p>
            <a:r>
              <a:rPr lang="en-US" dirty="0"/>
              <a:t>Place Hypothesis Test Results here</a:t>
            </a:r>
            <a:endParaRPr lang="es-MX" dirty="0"/>
          </a:p>
        </p:txBody>
      </p:sp>
      <p:sp>
        <p:nvSpPr>
          <p:cNvPr id="51" name="Text Placeholder 11"/>
          <p:cNvSpPr>
            <a:spLocks noGrp="1"/>
          </p:cNvSpPr>
          <p:nvPr userDrawn="1">
            <p:ph type="body" sz="quarter" idx="15" hasCustomPrompt="1"/>
          </p:nvPr>
        </p:nvSpPr>
        <p:spPr>
          <a:xfrm>
            <a:off x="1476086" y="1175064"/>
            <a:ext cx="2401455" cy="214647"/>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52" name="Text Placeholder 11"/>
          <p:cNvSpPr>
            <a:spLocks noGrp="1"/>
          </p:cNvSpPr>
          <p:nvPr userDrawn="1">
            <p:ph type="body" sz="quarter" idx="16" hasCustomPrompt="1"/>
          </p:nvPr>
        </p:nvSpPr>
        <p:spPr>
          <a:xfrm>
            <a:off x="4901862" y="1175064"/>
            <a:ext cx="2401455" cy="214647"/>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&lt;MM/DD/YYY&gt;</a:t>
            </a:r>
          </a:p>
        </p:txBody>
      </p:sp>
      <p:sp>
        <p:nvSpPr>
          <p:cNvPr id="53" name="Text Placeholder 11"/>
          <p:cNvSpPr>
            <a:spLocks noGrp="1"/>
          </p:cNvSpPr>
          <p:nvPr userDrawn="1">
            <p:ph type="body" sz="quarter" idx="17" hasCustomPrompt="1"/>
          </p:nvPr>
        </p:nvSpPr>
        <p:spPr>
          <a:xfrm>
            <a:off x="8382763" y="1175064"/>
            <a:ext cx="2401455" cy="214647"/>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&lt;MM/DD/YYY&gt;</a:t>
            </a:r>
          </a:p>
        </p:txBody>
      </p:sp>
      <p:sp>
        <p:nvSpPr>
          <p:cNvPr id="54" name="Text Placeholder 11"/>
          <p:cNvSpPr>
            <a:spLocks noGrp="1"/>
          </p:cNvSpPr>
          <p:nvPr userDrawn="1">
            <p:ph type="body" sz="quarter" idx="18" hasCustomPrompt="1"/>
          </p:nvPr>
        </p:nvSpPr>
        <p:spPr>
          <a:xfrm>
            <a:off x="1455736" y="1671384"/>
            <a:ext cx="2401455" cy="214647"/>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55" name="Text Placeholder 11"/>
          <p:cNvSpPr>
            <a:spLocks noGrp="1"/>
          </p:cNvSpPr>
          <p:nvPr userDrawn="1">
            <p:ph type="body" sz="quarter" idx="19" hasCustomPrompt="1"/>
          </p:nvPr>
        </p:nvSpPr>
        <p:spPr>
          <a:xfrm>
            <a:off x="4881511" y="1671384"/>
            <a:ext cx="2401455" cy="214647"/>
          </a:xfrm>
          <a:prstGeom prst="rect">
            <a:avLst/>
          </a:prstGeom>
        </p:spPr>
        <p:txBody>
          <a:bodyPr/>
          <a:lstStyle>
            <a:lvl1pPr marL="0" indent="0" algn="ctr">
              <a:buNone/>
              <a:defRPr sz="927" b="1">
                <a:latin typeface="Arial" panose="020B0604020202020204" pitchFamily="34" charset="0"/>
                <a:cs typeface="Arial" panose="020B0604020202020204" pitchFamily="34" charset="0"/>
              </a:defRPr>
            </a:lvl1pPr>
            <a:lvl2pPr>
              <a:defRPr sz="882"/>
            </a:lvl2pPr>
            <a:lvl3pPr>
              <a:defRPr sz="882"/>
            </a:lvl3pPr>
            <a:lvl4pPr>
              <a:defRPr sz="882"/>
            </a:lvl4pPr>
            <a:lvl5pPr>
              <a:defRPr sz="882"/>
            </a:lvl5pPr>
          </a:lstStyle>
          <a:p>
            <a:pPr lvl="0"/>
            <a:r>
              <a:rPr lang="en-US" dirty="0"/>
              <a:t>&lt;Name&gt;</a:t>
            </a:r>
          </a:p>
        </p:txBody>
      </p:sp>
      <p:sp>
        <p:nvSpPr>
          <p:cNvPr id="56" name="Rectangle 55"/>
          <p:cNvSpPr/>
          <p:nvPr userDrawn="1"/>
        </p:nvSpPr>
        <p:spPr>
          <a:xfrm>
            <a:off x="7520728" y="1652930"/>
            <a:ext cx="3964314" cy="1864242"/>
          </a:xfrm>
          <a:prstGeom prst="rect">
            <a:avLst/>
          </a:prstGeom>
          <a:solidFill>
            <a:srgbClr val="FFFFFF"/>
          </a:solidFill>
          <a:ln w="9525" cap="flat" cmpd="sng" algn="ctr">
            <a:solidFill>
              <a:srgbClr val="000000"/>
            </a:solidFill>
            <a:prstDash val="solid"/>
          </a:ln>
          <a:effectLst/>
        </p:spPr>
        <p:txBody>
          <a:bodyPr rtlCol="0" anchor="ctr"/>
          <a:lstStyle/>
          <a:p>
            <a:r>
              <a:rPr lang="en-US" sz="1412" b="0" i="0" u="none" strike="noStrike" kern="1200" baseline="0" dirty="0">
                <a:solidFill>
                  <a:schemeClr val="tx1"/>
                </a:solidFill>
                <a:latin typeface="Arial" panose="020B0604020202020204" pitchFamily="34" charset="0"/>
                <a:ea typeface="+mn-ea"/>
                <a:cs typeface="Arial" panose="020B0604020202020204" pitchFamily="34" charset="0"/>
              </a:rPr>
              <a:t>List potential areas to expand project improvements</a:t>
            </a:r>
          </a:p>
          <a:p>
            <a:endParaRPr lang="en-US" sz="1412" b="0" i="0" u="none" strike="noStrike" kern="1200" baseline="0" dirty="0">
              <a:solidFill>
                <a:schemeClr val="tx1"/>
              </a:solidFill>
              <a:latin typeface="Arial" panose="020B0604020202020204" pitchFamily="34" charset="0"/>
              <a:ea typeface="+mn-ea"/>
              <a:cs typeface="Arial" panose="020B0604020202020204" pitchFamily="34" charset="0"/>
            </a:endParaRPr>
          </a:p>
          <a:p>
            <a:endParaRPr kumimoji="0" lang="en-US" sz="1588" b="0" i="0" u="none" strike="noStrike" kern="1200" cap="none" spc="0" normalizeH="0" baseline="0" dirty="0">
              <a:ln>
                <a:noFill/>
              </a:ln>
              <a:solidFill>
                <a:schemeClr val="tx1"/>
              </a:solidFill>
              <a:effectLst/>
              <a:uLnTx/>
              <a:uFillTx/>
              <a:latin typeface="+mn-lt"/>
              <a:ea typeface="+mn-ea"/>
              <a:cs typeface="+mn-cs"/>
            </a:endParaRPr>
          </a:p>
          <a:p>
            <a:endParaRPr kumimoji="0" lang="en-US" sz="1588" b="0" i="0" u="none" strike="noStrike" kern="1200" cap="none" spc="0" normalizeH="0" baseline="0" dirty="0">
              <a:ln>
                <a:noFill/>
              </a:ln>
              <a:solidFill>
                <a:schemeClr val="tx1"/>
              </a:solidFill>
              <a:effectLst/>
              <a:uLnTx/>
              <a:uFillTx/>
              <a:latin typeface="+mn-lt"/>
              <a:ea typeface="+mn-ea"/>
              <a:cs typeface="+mn-cs"/>
            </a:endParaRPr>
          </a:p>
          <a:p>
            <a:endParaRPr kumimoji="0" lang="en-US" sz="1588" b="0" i="0" u="none" strike="noStrike" kern="1200" cap="none" spc="0" normalizeH="0" baseline="0" dirty="0">
              <a:ln>
                <a:noFill/>
              </a:ln>
              <a:solidFill>
                <a:schemeClr val="tx1"/>
              </a:solidFill>
              <a:effectLst/>
              <a:uLnTx/>
              <a:uFillTx/>
              <a:latin typeface="+mn-lt"/>
              <a:ea typeface="+mn-ea"/>
              <a:cs typeface="+mn-cs"/>
            </a:endParaRPr>
          </a:p>
          <a:p>
            <a:endParaRPr kumimoji="0" lang="en-US" sz="1588" b="0" i="0" u="none" strike="noStrike" kern="1200" cap="none" spc="0" normalizeH="0" baseline="0" dirty="0">
              <a:ln>
                <a:noFill/>
              </a:ln>
              <a:solidFill>
                <a:schemeClr val="tx1"/>
              </a:solidFill>
              <a:effectLst/>
              <a:uLnTx/>
              <a:uFillTx/>
              <a:latin typeface="+mn-lt"/>
              <a:ea typeface="+mn-ea"/>
              <a:cs typeface="+mn-cs"/>
            </a:endParaRPr>
          </a:p>
          <a:p>
            <a:endParaRPr kumimoji="0" lang="en-US" sz="1412" b="0" i="1" u="none" strike="noStrike" kern="0" cap="none" spc="0" normalizeH="0" baseline="0" dirty="0">
              <a:ln>
                <a:noFill/>
              </a:ln>
              <a:solidFill>
                <a:srgbClr val="014491"/>
              </a:solidFill>
              <a:effectLst/>
              <a:uLnTx/>
              <a:uFillTx/>
              <a:latin typeface="Arial"/>
              <a:ea typeface="+mn-ea"/>
              <a:cs typeface="Arial"/>
            </a:endParaRPr>
          </a:p>
        </p:txBody>
      </p:sp>
      <p:sp>
        <p:nvSpPr>
          <p:cNvPr id="16" name="Text Placeholder 15"/>
          <p:cNvSpPr>
            <a:spLocks noGrp="1"/>
          </p:cNvSpPr>
          <p:nvPr userDrawn="1">
            <p:ph type="body" sz="quarter" idx="20" hasCustomPrompt="1"/>
          </p:nvPr>
        </p:nvSpPr>
        <p:spPr>
          <a:xfrm>
            <a:off x="7643091" y="2220430"/>
            <a:ext cx="3718022" cy="1208915"/>
          </a:xfrm>
          <a:prstGeom prst="rect">
            <a:avLst/>
          </a:prstGeom>
        </p:spPr>
        <p:txBody>
          <a:bodyPr/>
          <a:lstStyle>
            <a:lvl1pPr marL="161373" indent="-161373">
              <a:lnSpc>
                <a:spcPct val="60000"/>
              </a:lnSpc>
              <a:spcBef>
                <a:spcPts val="529"/>
              </a:spcBef>
              <a:defRPr sz="1059" u="sng">
                <a:latin typeface="Arial" panose="020B0604020202020204" pitchFamily="34" charset="0"/>
                <a:cs typeface="Arial" panose="020B0604020202020204" pitchFamily="34" charset="0"/>
              </a:defRPr>
            </a:lvl1pPr>
            <a:lvl2pPr>
              <a:defRPr sz="794"/>
            </a:lvl2pPr>
            <a:lvl3pPr>
              <a:defRPr sz="794"/>
            </a:lvl3pPr>
            <a:lvl4pPr>
              <a:defRPr sz="794"/>
            </a:lvl4pPr>
            <a:lvl5pPr>
              <a:defRPr sz="794"/>
            </a:lvl5pPr>
          </a:lstStyle>
          <a:p>
            <a:pPr lvl="0"/>
            <a:r>
              <a:rPr lang="en-US" dirty="0"/>
              <a:t>Text</a:t>
            </a:r>
          </a:p>
          <a:p>
            <a:pPr lvl="0"/>
            <a:endParaRPr lang="en-US" dirty="0"/>
          </a:p>
        </p:txBody>
      </p:sp>
      <p:sp>
        <p:nvSpPr>
          <p:cNvPr id="48" name="Rectangle 47"/>
          <p:cNvSpPr/>
          <p:nvPr userDrawn="1"/>
        </p:nvSpPr>
        <p:spPr>
          <a:xfrm>
            <a:off x="1460144" y="2107125"/>
            <a:ext cx="4508856" cy="1445808"/>
          </a:xfrm>
          <a:prstGeom prst="rect">
            <a:avLst/>
          </a:prstGeom>
          <a:solidFill>
            <a:srgbClr val="FFFFFF"/>
          </a:solidFill>
          <a:ln w="9525" cap="flat" cmpd="sng" algn="ctr">
            <a:solidFill>
              <a:srgbClr val="000000"/>
            </a:solidFill>
            <a:prstDash val="solid"/>
          </a:ln>
          <a:effectLst/>
        </p:spPr>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412" b="0" i="1" u="none" strike="noStrike" kern="0" cap="none" spc="0" normalizeH="0" baseline="0" dirty="0">
              <a:ln>
                <a:noFill/>
              </a:ln>
              <a:solidFill>
                <a:srgbClr val="014491"/>
              </a:solidFill>
              <a:effectLst/>
              <a:uLnTx/>
              <a:uFillTx/>
              <a:latin typeface="Arial"/>
              <a:ea typeface="+mn-ea"/>
              <a:cs typeface="Arial"/>
            </a:endParaRPr>
          </a:p>
        </p:txBody>
      </p:sp>
      <p:sp>
        <p:nvSpPr>
          <p:cNvPr id="49" name="Picture Placeholder 13"/>
          <p:cNvSpPr>
            <a:spLocks noGrp="1"/>
          </p:cNvSpPr>
          <p:nvPr userDrawn="1">
            <p:ph type="pic" sz="quarter" idx="21" hasCustomPrompt="1"/>
          </p:nvPr>
        </p:nvSpPr>
        <p:spPr>
          <a:xfrm>
            <a:off x="1547192" y="2167257"/>
            <a:ext cx="4335655" cy="1335841"/>
          </a:xfrm>
          <a:prstGeom prst="rect">
            <a:avLst/>
          </a:prstGeom>
        </p:spPr>
        <p:txBody>
          <a:bodyPr/>
          <a:lstStyle>
            <a:lvl1pPr marL="0" indent="0" algn="ctr">
              <a:buNone/>
              <a:defRPr sz="1588">
                <a:latin typeface="Arial" panose="020B0604020202020204" pitchFamily="34" charset="0"/>
                <a:cs typeface="Arial" panose="020B0604020202020204" pitchFamily="34" charset="0"/>
              </a:defRPr>
            </a:lvl1pPr>
          </a:lstStyle>
          <a:p>
            <a:r>
              <a:rPr lang="en-US" dirty="0"/>
              <a:t>Place Trend Chart here</a:t>
            </a:r>
            <a:endParaRPr lang="es-MX" dirty="0"/>
          </a:p>
        </p:txBody>
      </p:sp>
    </p:spTree>
    <p:extLst>
      <p:ext uri="{BB962C8B-B14F-4D97-AF65-F5344CB8AC3E}">
        <p14:creationId xmlns:p14="http://schemas.microsoft.com/office/powerpoint/2010/main" val="316425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3610" y="2173288"/>
            <a:ext cx="3035403" cy="2293244"/>
          </a:xfrm>
          <a:prstGeom prst="rect">
            <a:avLst/>
          </a:prstGeom>
        </p:spPr>
      </p:pic>
      <p:sp>
        <p:nvSpPr>
          <p:cNvPr id="12" name="TextBox 11"/>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876476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ítulo y contenido con image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
        <p:nvSpPr>
          <p:cNvPr id="69" name="Titre 3"/>
          <p:cNvSpPr>
            <a:spLocks noGrp="1"/>
          </p:cNvSpPr>
          <p:nvPr>
            <p:ph type="title" hasCustomPrompt="1"/>
          </p:nvPr>
        </p:nvSpPr>
        <p:spPr bwMode="gray">
          <a:xfrm>
            <a:off x="1933991" y="384767"/>
            <a:ext cx="6012905" cy="318103"/>
          </a:xfrm>
        </p:spPr>
        <p:txBody>
          <a:bodyPr vert="horz">
            <a:noAutofit/>
          </a:bodyPr>
          <a:lstStyle>
            <a:lvl1pPr>
              <a:defRPr sz="2800" baseline="0"/>
            </a:lvl1pPr>
          </a:lstStyle>
          <a:p>
            <a:r>
              <a:rPr lang="fr-FR" noProof="0" dirty="0"/>
              <a:t>Project Name</a:t>
            </a:r>
            <a:endParaRPr lang="fr-FR" dirty="0"/>
          </a:p>
        </p:txBody>
      </p:sp>
      <p:sp>
        <p:nvSpPr>
          <p:cNvPr id="70" name="Espace réservé du contenu 7"/>
          <p:cNvSpPr txBox="1">
            <a:spLocks/>
          </p:cNvSpPr>
          <p:nvPr userDrawn="1"/>
        </p:nvSpPr>
        <p:spPr bwMode="gray">
          <a:xfrm>
            <a:off x="332526" y="3076648"/>
            <a:ext cx="5653406" cy="1564737"/>
          </a:xfrm>
          <a:prstGeom prst="rect">
            <a:avLst/>
          </a:prstGeom>
          <a:noFill/>
          <a:ln w="9525"/>
        </p:spPr>
        <p:style>
          <a:lnRef idx="2">
            <a:schemeClr val="accent1"/>
          </a:lnRef>
          <a:fillRef idx="1">
            <a:schemeClr val="lt1"/>
          </a:fillRef>
          <a:effectRef idx="0">
            <a:schemeClr val="accent1"/>
          </a:effectRef>
          <a:fontRef idx="minor">
            <a:schemeClr val="dk1"/>
          </a:fontRef>
        </p:style>
        <p:txBody>
          <a:bodyPr vert="horz" lIns="54000" tIns="28800" rIns="54000" bIns="28800" rtlCol="0" anchor="t" anchorCtr="0">
            <a:noAutofit/>
          </a:bodyPr>
          <a:lstStyle/>
          <a:p>
            <a:pPr algn="ctr">
              <a:spcBef>
                <a:spcPts val="1800"/>
              </a:spcBef>
              <a:spcAft>
                <a:spcPts val="600"/>
              </a:spcAft>
              <a:buFont typeface="Arial" pitchFamily="34" charset="0"/>
              <a:buNone/>
              <a:defRPr/>
            </a:pPr>
            <a:endParaRPr lang="fr-FR" sz="700" b="1" dirty="0">
              <a:solidFill>
                <a:srgbClr val="014491"/>
              </a:solidFill>
            </a:endParaRPr>
          </a:p>
        </p:txBody>
      </p:sp>
      <p:sp>
        <p:nvSpPr>
          <p:cNvPr id="71" name="Rectangle 70"/>
          <p:cNvSpPr/>
          <p:nvPr userDrawn="1"/>
        </p:nvSpPr>
        <p:spPr>
          <a:xfrm>
            <a:off x="2212143" y="2775796"/>
            <a:ext cx="1894173" cy="307777"/>
          </a:xfrm>
          <a:prstGeom prst="rect">
            <a:avLst/>
          </a:prstGeom>
        </p:spPr>
        <p:txBody>
          <a:bodyPr wrap="square">
            <a:spAutoFit/>
          </a:bodyPr>
          <a:lstStyle/>
          <a:p>
            <a:pPr lvl="0" algn="ctr">
              <a:spcBef>
                <a:spcPts val="1800"/>
              </a:spcBef>
            </a:pPr>
            <a:r>
              <a:rPr lang="en-US" sz="1400" b="1" dirty="0">
                <a:solidFill>
                  <a:srgbClr val="014491"/>
                </a:solidFill>
              </a:rPr>
              <a:t>Operational</a:t>
            </a:r>
            <a:r>
              <a:rPr lang="fr-FR" sz="1400" b="1" dirty="0">
                <a:solidFill>
                  <a:srgbClr val="014491"/>
                </a:solidFill>
              </a:rPr>
              <a:t> Objectives</a:t>
            </a:r>
          </a:p>
        </p:txBody>
      </p:sp>
      <p:sp>
        <p:nvSpPr>
          <p:cNvPr id="72" name="Espace réservé du contenu 7"/>
          <p:cNvSpPr txBox="1">
            <a:spLocks/>
          </p:cNvSpPr>
          <p:nvPr userDrawn="1"/>
        </p:nvSpPr>
        <p:spPr bwMode="gray">
          <a:xfrm>
            <a:off x="6246249" y="4950815"/>
            <a:ext cx="5577429" cy="1239886"/>
          </a:xfrm>
          <a:prstGeom prst="rect">
            <a:avLst/>
          </a:prstGeom>
          <a:ln w="9525"/>
        </p:spPr>
        <p:style>
          <a:lnRef idx="2">
            <a:schemeClr val="accent1"/>
          </a:lnRef>
          <a:fillRef idx="1">
            <a:schemeClr val="lt1"/>
          </a:fillRef>
          <a:effectRef idx="0">
            <a:schemeClr val="accent1"/>
          </a:effectRef>
          <a:fontRef idx="minor">
            <a:schemeClr val="dk1"/>
          </a:fontRef>
        </p:style>
        <p:txBody>
          <a:bodyPr vert="horz" lIns="36000" tIns="28800" rIns="54000" bIns="28800" rtlCol="0" anchor="t" anchorCtr="0">
            <a:noAutofit/>
          </a:bodyPr>
          <a:lstStyle/>
          <a:p>
            <a:pPr defTabSz="747713" eaLnBrk="0" fontAlgn="base" hangingPunct="0">
              <a:spcBef>
                <a:spcPts val="100"/>
              </a:spcBef>
              <a:spcAft>
                <a:spcPct val="0"/>
              </a:spcAft>
              <a:buClr>
                <a:srgbClr val="932D54"/>
              </a:buClr>
              <a:buSzPct val="80000"/>
              <a:tabLst>
                <a:tab pos="1974850" algn="l"/>
              </a:tabLst>
            </a:pPr>
            <a:r>
              <a:rPr lang="en-US" sz="1200" dirty="0">
                <a:solidFill>
                  <a:srgbClr val="014491"/>
                </a:solidFill>
                <a:cs typeface="Arial" charset="0"/>
              </a:rPr>
              <a:t>Sponsor:                                       	     		Coach:</a:t>
            </a:r>
          </a:p>
          <a:p>
            <a:pPr defTabSz="1270000" eaLnBrk="0" fontAlgn="base" hangingPunct="0">
              <a:spcBef>
                <a:spcPts val="100"/>
              </a:spcBef>
              <a:spcAft>
                <a:spcPct val="0"/>
              </a:spcAft>
              <a:buClr>
                <a:srgbClr val="932D54"/>
              </a:buClr>
              <a:buSzPct val="80000"/>
            </a:pPr>
            <a:r>
              <a:rPr lang="en-US" sz="1200" dirty="0">
                <a:solidFill>
                  <a:srgbClr val="014491"/>
                </a:solidFill>
                <a:cs typeface="Arial" charset="0"/>
              </a:rPr>
              <a:t>Project Leader: </a:t>
            </a:r>
          </a:p>
          <a:p>
            <a:pPr defTabSz="1270000" eaLnBrk="0" fontAlgn="base" hangingPunct="0">
              <a:spcBef>
                <a:spcPts val="100"/>
              </a:spcBef>
              <a:spcAft>
                <a:spcPct val="0"/>
              </a:spcAft>
              <a:buClr>
                <a:srgbClr val="932D54"/>
              </a:buClr>
              <a:buSzPct val="80000"/>
            </a:pPr>
            <a:r>
              <a:rPr lang="en-US" sz="1200" dirty="0">
                <a:solidFill>
                  <a:srgbClr val="014491"/>
                </a:solidFill>
                <a:cs typeface="Arial" charset="0"/>
              </a:rPr>
              <a:t>Team Members:</a:t>
            </a:r>
          </a:p>
          <a:p>
            <a:pPr defTabSz="1270000" eaLnBrk="0" fontAlgn="base" hangingPunct="0">
              <a:spcBef>
                <a:spcPts val="100"/>
              </a:spcBef>
              <a:spcAft>
                <a:spcPct val="0"/>
              </a:spcAft>
              <a:buClr>
                <a:srgbClr val="932D54"/>
              </a:buClr>
              <a:buSzPct val="80000"/>
            </a:pPr>
            <a:endParaRPr lang="en-US" sz="1400" dirty="0">
              <a:solidFill>
                <a:srgbClr val="014491"/>
              </a:solidFill>
              <a:cs typeface="Arial" charset="0"/>
            </a:endParaRPr>
          </a:p>
          <a:p>
            <a:pPr defTabSz="1270000" eaLnBrk="0" fontAlgn="base" hangingPunct="0">
              <a:spcBef>
                <a:spcPts val="100"/>
              </a:spcBef>
              <a:spcAft>
                <a:spcPct val="0"/>
              </a:spcAft>
              <a:buClr>
                <a:srgbClr val="932D54"/>
              </a:buClr>
              <a:buSzPct val="80000"/>
            </a:pPr>
            <a:endParaRPr lang="en-US" sz="800" dirty="0">
              <a:solidFill>
                <a:srgbClr val="014491"/>
              </a:solidFill>
              <a:cs typeface="Arial" charset="0"/>
            </a:endParaRPr>
          </a:p>
        </p:txBody>
      </p:sp>
      <p:graphicFrame>
        <p:nvGraphicFramePr>
          <p:cNvPr id="73" name="Tableau 5"/>
          <p:cNvGraphicFramePr>
            <a:graphicFrameLocks noGrp="1"/>
          </p:cNvGraphicFramePr>
          <p:nvPr userDrawn="1"/>
        </p:nvGraphicFramePr>
        <p:xfrm>
          <a:off x="397655" y="3143267"/>
          <a:ext cx="5477089" cy="1409027"/>
        </p:xfrm>
        <a:graphic>
          <a:graphicData uri="http://schemas.openxmlformats.org/drawingml/2006/table">
            <a:tbl>
              <a:tblPr firstRow="1" bandRow="1">
                <a:tableStyleId>{F5AB1C69-6EDB-4FF4-983F-18BD219EF322}</a:tableStyleId>
              </a:tblPr>
              <a:tblGrid>
                <a:gridCol w="2312328">
                  <a:extLst>
                    <a:ext uri="{9D8B030D-6E8A-4147-A177-3AD203B41FA5}">
                      <a16:colId xmlns:a16="http://schemas.microsoft.com/office/drawing/2014/main" val="20000"/>
                    </a:ext>
                  </a:extLst>
                </a:gridCol>
                <a:gridCol w="1587829">
                  <a:extLst>
                    <a:ext uri="{9D8B030D-6E8A-4147-A177-3AD203B41FA5}">
                      <a16:colId xmlns:a16="http://schemas.microsoft.com/office/drawing/2014/main" val="20001"/>
                    </a:ext>
                  </a:extLst>
                </a:gridCol>
                <a:gridCol w="1576932">
                  <a:extLst>
                    <a:ext uri="{9D8B030D-6E8A-4147-A177-3AD203B41FA5}">
                      <a16:colId xmlns:a16="http://schemas.microsoft.com/office/drawing/2014/main" val="20002"/>
                    </a:ext>
                  </a:extLst>
                </a:gridCol>
              </a:tblGrid>
              <a:tr h="311615">
                <a:tc>
                  <a:txBody>
                    <a:bodyPr/>
                    <a:lstStyle/>
                    <a:p>
                      <a:pPr marL="0" indent="0" algn="ctr"/>
                      <a:r>
                        <a:rPr lang="en-US" sz="1050" b="0" noProof="0" dirty="0"/>
                        <a:t>KPI</a:t>
                      </a:r>
                      <a:r>
                        <a:rPr lang="en-US" sz="1050" b="0" baseline="0" noProof="0" dirty="0"/>
                        <a:t> (</a:t>
                      </a:r>
                      <a:r>
                        <a:rPr lang="en-US" sz="1050" b="0" noProof="0" dirty="0"/>
                        <a:t>Metric / Indicator)</a:t>
                      </a:r>
                    </a:p>
                  </a:txBody>
                  <a:tcPr/>
                </a:tc>
                <a:tc>
                  <a:txBody>
                    <a:bodyPr/>
                    <a:lstStyle/>
                    <a:p>
                      <a:pPr algn="l"/>
                      <a:r>
                        <a:rPr lang="en-US" sz="1050" b="0" noProof="0" dirty="0"/>
                        <a:t>Current </a:t>
                      </a:r>
                    </a:p>
                  </a:txBody>
                  <a:tcPr/>
                </a:tc>
                <a:tc>
                  <a:txBody>
                    <a:bodyPr/>
                    <a:lstStyle/>
                    <a:p>
                      <a:pPr algn="l"/>
                      <a:r>
                        <a:rPr lang="en-US" sz="1050" b="0" noProof="0" dirty="0"/>
                        <a:t>Target</a:t>
                      </a:r>
                    </a:p>
                  </a:txBody>
                  <a:tcPr/>
                </a:tc>
                <a:extLst>
                  <a:ext uri="{0D108BD9-81ED-4DB2-BD59-A6C34878D82A}">
                    <a16:rowId xmlns:a16="http://schemas.microsoft.com/office/drawing/2014/main" val="10000"/>
                  </a:ext>
                </a:extLst>
              </a:tr>
              <a:tr h="365804">
                <a:tc>
                  <a:txBody>
                    <a:bodyPr/>
                    <a:lstStyle/>
                    <a:p>
                      <a:endParaRPr lang="en-US" sz="700" noProof="0" dirty="0"/>
                    </a:p>
                  </a:txBody>
                  <a:tcPr anchor="ctr"/>
                </a:tc>
                <a:tc>
                  <a:txBody>
                    <a:bodyPr/>
                    <a:lstStyle/>
                    <a:p>
                      <a:endParaRPr lang="en-US" sz="700" noProof="0" dirty="0"/>
                    </a:p>
                  </a:txBody>
                  <a:tcPr anchor="ctr"/>
                </a:tc>
                <a:tc>
                  <a:txBody>
                    <a:bodyPr/>
                    <a:lstStyle/>
                    <a:p>
                      <a:endParaRPr lang="en-US" sz="700" noProof="0" dirty="0"/>
                    </a:p>
                  </a:txBody>
                  <a:tcPr anchor="ctr"/>
                </a:tc>
                <a:extLst>
                  <a:ext uri="{0D108BD9-81ED-4DB2-BD59-A6C34878D82A}">
                    <a16:rowId xmlns:a16="http://schemas.microsoft.com/office/drawing/2014/main" val="10001"/>
                  </a:ext>
                </a:extLst>
              </a:tr>
              <a:tr h="365804">
                <a:tc>
                  <a:txBody>
                    <a:bodyPr/>
                    <a:lstStyle/>
                    <a:p>
                      <a:endParaRPr lang="en-US" sz="700" kern="1200" noProof="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noProof="0" dirty="0">
                        <a:solidFill>
                          <a:schemeClr val="tx1"/>
                        </a:solidFill>
                        <a:latin typeface="+mn-lt"/>
                        <a:ea typeface="+mn-ea"/>
                        <a:cs typeface="+mn-cs"/>
                      </a:endParaRPr>
                    </a:p>
                  </a:txBody>
                  <a:tcPr anchor="ctr"/>
                </a:tc>
                <a:tc>
                  <a:txBody>
                    <a:bodyPr/>
                    <a:lstStyle/>
                    <a:p>
                      <a:endParaRPr lang="en-US" sz="700" kern="1200" noProof="0" dirty="0">
                        <a:solidFill>
                          <a:schemeClr val="tx1"/>
                        </a:solidFill>
                        <a:latin typeface="+mn-lt"/>
                        <a:ea typeface="+mn-ea"/>
                        <a:cs typeface="+mn-cs"/>
                      </a:endParaRPr>
                    </a:p>
                  </a:txBody>
                  <a:tcPr anchor="ctr"/>
                </a:tc>
                <a:extLst>
                  <a:ext uri="{0D108BD9-81ED-4DB2-BD59-A6C34878D82A}">
                    <a16:rowId xmlns:a16="http://schemas.microsoft.com/office/drawing/2014/main" val="10002"/>
                  </a:ext>
                </a:extLst>
              </a:tr>
              <a:tr h="365804">
                <a:tc>
                  <a:txBody>
                    <a:bodyPr/>
                    <a:lstStyle/>
                    <a:p>
                      <a:endParaRPr lang="en-US" sz="700" kern="1200" noProof="0" dirty="0">
                        <a:solidFill>
                          <a:schemeClr val="dk1"/>
                        </a:solidFill>
                        <a:latin typeface="+mn-lt"/>
                        <a:ea typeface="+mn-ea"/>
                        <a:cs typeface="+mn-cs"/>
                      </a:endParaRPr>
                    </a:p>
                  </a:txBody>
                  <a:tcPr anchor="ctr"/>
                </a:tc>
                <a:tc>
                  <a:txBody>
                    <a:bodyPr/>
                    <a:lstStyle/>
                    <a:p>
                      <a:endParaRPr lang="en-US" sz="700" kern="1200" noProof="0" dirty="0">
                        <a:solidFill>
                          <a:schemeClr val="dk1"/>
                        </a:solidFill>
                        <a:latin typeface="+mn-lt"/>
                        <a:ea typeface="+mn-ea"/>
                        <a:cs typeface="+mn-cs"/>
                      </a:endParaRPr>
                    </a:p>
                  </a:txBody>
                  <a:tcPr anchor="ctr"/>
                </a:tc>
                <a:tc>
                  <a:txBody>
                    <a:bodyPr/>
                    <a:lstStyle/>
                    <a:p>
                      <a:endParaRPr lang="en-US" sz="700" kern="1200" noProof="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bl>
          </a:graphicData>
        </a:graphic>
      </p:graphicFrame>
      <p:sp>
        <p:nvSpPr>
          <p:cNvPr id="74" name="Espace réservé du contenu 7"/>
          <p:cNvSpPr txBox="1">
            <a:spLocks/>
          </p:cNvSpPr>
          <p:nvPr userDrawn="1"/>
        </p:nvSpPr>
        <p:spPr bwMode="gray">
          <a:xfrm>
            <a:off x="332527" y="1153736"/>
            <a:ext cx="5653405" cy="1610205"/>
          </a:xfrm>
          <a:prstGeom prst="rect">
            <a:avLst/>
          </a:prstGeom>
          <a:ln w="9525"/>
        </p:spPr>
        <p:style>
          <a:lnRef idx="2">
            <a:schemeClr val="accent1"/>
          </a:lnRef>
          <a:fillRef idx="1">
            <a:schemeClr val="lt1"/>
          </a:fillRef>
          <a:effectRef idx="0">
            <a:schemeClr val="accent1"/>
          </a:effectRef>
          <a:fontRef idx="minor">
            <a:schemeClr val="dk1"/>
          </a:fontRef>
        </p:style>
        <p:txBody>
          <a:bodyPr vert="horz" lIns="54000" tIns="0" rIns="54000" bIns="28800" rtlCol="0" anchor="t" anchorCtr="0">
            <a:noAutofit/>
          </a:bodyPr>
          <a:lstStyle/>
          <a:p>
            <a:pPr defTabSz="1270000" eaLnBrk="0" fontAlgn="base" hangingPunct="0">
              <a:spcBef>
                <a:spcPts val="200"/>
              </a:spcBef>
              <a:spcAft>
                <a:spcPct val="0"/>
              </a:spcAft>
              <a:buClr>
                <a:srgbClr val="932D54"/>
              </a:buClr>
              <a:buSzPct val="80000"/>
            </a:pPr>
            <a:r>
              <a:rPr lang="en-US" sz="1050" dirty="0">
                <a:solidFill>
                  <a:srgbClr val="014491"/>
                </a:solidFill>
                <a:cs typeface="Arial" charset="0"/>
              </a:rPr>
              <a:t>Financial: </a:t>
            </a:r>
          </a:p>
          <a:p>
            <a:pPr defTabSz="1270000" eaLnBrk="0" fontAlgn="base" hangingPunct="0">
              <a:spcBef>
                <a:spcPts val="200"/>
              </a:spcBef>
              <a:spcAft>
                <a:spcPct val="0"/>
              </a:spcAft>
              <a:buClr>
                <a:srgbClr val="932D54"/>
              </a:buClr>
              <a:buSzPct val="80000"/>
            </a:pPr>
            <a:endParaRPr lang="en-US" sz="1050" dirty="0">
              <a:solidFill>
                <a:srgbClr val="000000"/>
              </a:solidFill>
            </a:endParaRPr>
          </a:p>
          <a:p>
            <a:pPr defTabSz="1270000" eaLnBrk="0" fontAlgn="base" hangingPunct="0">
              <a:spcBef>
                <a:spcPts val="200"/>
              </a:spcBef>
              <a:spcAft>
                <a:spcPct val="0"/>
              </a:spcAft>
              <a:buClr>
                <a:srgbClr val="932D54"/>
              </a:buClr>
              <a:buSzPct val="80000"/>
            </a:pPr>
            <a:endParaRPr lang="en-US" sz="1050" dirty="0">
              <a:solidFill>
                <a:srgbClr val="000000"/>
              </a:solidFill>
            </a:endParaRPr>
          </a:p>
          <a:p>
            <a:pPr defTabSz="1270000" eaLnBrk="0" fontAlgn="base" hangingPunct="0">
              <a:spcBef>
                <a:spcPts val="200"/>
              </a:spcBef>
              <a:spcAft>
                <a:spcPct val="0"/>
              </a:spcAft>
              <a:buClr>
                <a:srgbClr val="932D54"/>
              </a:buClr>
              <a:buSzPct val="80000"/>
            </a:pPr>
            <a:endParaRPr lang="en-US" sz="1050" dirty="0">
              <a:solidFill>
                <a:srgbClr val="000000"/>
              </a:solidFill>
            </a:endParaRPr>
          </a:p>
          <a:p>
            <a:pPr defTabSz="1270000" eaLnBrk="0" fontAlgn="base" hangingPunct="0">
              <a:spcBef>
                <a:spcPts val="200"/>
              </a:spcBef>
              <a:spcAft>
                <a:spcPct val="0"/>
              </a:spcAft>
              <a:buClr>
                <a:srgbClr val="932D54"/>
              </a:buClr>
              <a:buSzPct val="80000"/>
            </a:pPr>
            <a:endParaRPr lang="en-US" sz="1050" dirty="0">
              <a:solidFill>
                <a:srgbClr val="000000"/>
              </a:solidFill>
            </a:endParaRPr>
          </a:p>
          <a:p>
            <a:pPr defTabSz="1270000" eaLnBrk="0" fontAlgn="base" hangingPunct="0">
              <a:spcBef>
                <a:spcPts val="200"/>
              </a:spcBef>
              <a:spcAft>
                <a:spcPct val="0"/>
              </a:spcAft>
              <a:buClr>
                <a:srgbClr val="932D54"/>
              </a:buClr>
              <a:buSzPct val="80000"/>
            </a:pPr>
            <a:r>
              <a:rPr lang="en-US" sz="1050" dirty="0">
                <a:solidFill>
                  <a:srgbClr val="014491"/>
                </a:solidFill>
                <a:cs typeface="Arial" charset="0"/>
              </a:rPr>
              <a:t>Customer Satisfaction:</a:t>
            </a:r>
          </a:p>
        </p:txBody>
      </p:sp>
      <p:sp>
        <p:nvSpPr>
          <p:cNvPr id="75" name="Espace réservé du contenu 7"/>
          <p:cNvSpPr txBox="1">
            <a:spLocks/>
          </p:cNvSpPr>
          <p:nvPr userDrawn="1"/>
        </p:nvSpPr>
        <p:spPr bwMode="gray">
          <a:xfrm>
            <a:off x="6246249" y="1161540"/>
            <a:ext cx="5581684" cy="1610734"/>
          </a:xfrm>
          <a:prstGeom prst="rect">
            <a:avLst/>
          </a:prstGeom>
          <a:ln w="9525"/>
        </p:spPr>
        <p:style>
          <a:lnRef idx="2">
            <a:schemeClr val="accent1"/>
          </a:lnRef>
          <a:fillRef idx="1">
            <a:schemeClr val="lt1"/>
          </a:fillRef>
          <a:effectRef idx="0">
            <a:schemeClr val="accent1"/>
          </a:effectRef>
          <a:fontRef idx="minor">
            <a:schemeClr val="dk1"/>
          </a:fontRef>
        </p:style>
        <p:txBody>
          <a:bodyPr vert="horz" lIns="54000" tIns="28800" rIns="54000" bIns="28800" rtlCol="0" anchor="t" anchorCtr="0">
            <a:noAutofit/>
          </a:bodyPr>
          <a:lstStyle/>
          <a:p>
            <a:pPr defTabSz="1270000" eaLnBrk="0" fontAlgn="base" hangingPunct="0">
              <a:spcBef>
                <a:spcPts val="200"/>
              </a:spcBef>
              <a:spcAft>
                <a:spcPct val="0"/>
              </a:spcAft>
              <a:buClr>
                <a:srgbClr val="932D54"/>
              </a:buClr>
              <a:buSzPct val="80000"/>
            </a:pPr>
            <a:endParaRPr lang="en-US" sz="100" dirty="0">
              <a:solidFill>
                <a:srgbClr val="000000"/>
              </a:solidFill>
              <a:cs typeface="Arial" charset="0"/>
            </a:endParaRPr>
          </a:p>
          <a:p>
            <a:pPr defTabSz="1270000" eaLnBrk="0" fontAlgn="base" hangingPunct="0">
              <a:spcBef>
                <a:spcPts val="200"/>
              </a:spcBef>
              <a:spcAft>
                <a:spcPct val="0"/>
              </a:spcAft>
              <a:buClr>
                <a:srgbClr val="932D54"/>
              </a:buClr>
              <a:buSzPct val="80000"/>
            </a:pPr>
            <a:r>
              <a:rPr lang="en-US" sz="800" dirty="0">
                <a:solidFill>
                  <a:srgbClr val="000000"/>
                </a:solidFill>
              </a:rPr>
              <a:t> </a:t>
            </a:r>
          </a:p>
          <a:p>
            <a:pPr defTabSz="1270000" eaLnBrk="0" fontAlgn="base" hangingPunct="0">
              <a:spcBef>
                <a:spcPts val="200"/>
              </a:spcBef>
              <a:spcAft>
                <a:spcPct val="0"/>
              </a:spcAft>
              <a:buClr>
                <a:srgbClr val="932D54"/>
              </a:buClr>
              <a:buSzPct val="80000"/>
            </a:pPr>
            <a:endParaRPr lang="en-US" sz="200" dirty="0">
              <a:solidFill>
                <a:srgbClr val="000000"/>
              </a:solidFill>
              <a:cs typeface="Arial" charset="0"/>
            </a:endParaRPr>
          </a:p>
        </p:txBody>
      </p:sp>
      <p:sp>
        <p:nvSpPr>
          <p:cNvPr id="76" name="Rectangle 75"/>
          <p:cNvSpPr/>
          <p:nvPr userDrawn="1"/>
        </p:nvSpPr>
        <p:spPr>
          <a:xfrm>
            <a:off x="8050176" y="850974"/>
            <a:ext cx="1853997" cy="307777"/>
          </a:xfrm>
          <a:prstGeom prst="rect">
            <a:avLst/>
          </a:prstGeom>
        </p:spPr>
        <p:txBody>
          <a:bodyPr wrap="square">
            <a:spAutoFit/>
          </a:bodyPr>
          <a:lstStyle/>
          <a:p>
            <a:pPr lvl="0" algn="ctr">
              <a:spcBef>
                <a:spcPts val="1800"/>
              </a:spcBef>
            </a:pPr>
            <a:r>
              <a:rPr lang="en-US" sz="1400" b="1" dirty="0">
                <a:solidFill>
                  <a:srgbClr val="014491"/>
                </a:solidFill>
              </a:rPr>
              <a:t>Problem Description</a:t>
            </a:r>
          </a:p>
        </p:txBody>
      </p:sp>
      <p:sp>
        <p:nvSpPr>
          <p:cNvPr id="77" name="Espace réservé du contenu 7"/>
          <p:cNvSpPr txBox="1">
            <a:spLocks/>
          </p:cNvSpPr>
          <p:nvPr userDrawn="1"/>
        </p:nvSpPr>
        <p:spPr bwMode="gray">
          <a:xfrm>
            <a:off x="6246250" y="3082053"/>
            <a:ext cx="5577428" cy="1559332"/>
          </a:xfrm>
          <a:prstGeom prst="rect">
            <a:avLst/>
          </a:prstGeom>
          <a:ln w="9525"/>
        </p:spPr>
        <p:style>
          <a:lnRef idx="2">
            <a:schemeClr val="accent1"/>
          </a:lnRef>
          <a:fillRef idx="1">
            <a:schemeClr val="lt1"/>
          </a:fillRef>
          <a:effectRef idx="0">
            <a:schemeClr val="accent1"/>
          </a:effectRef>
          <a:fontRef idx="minor">
            <a:schemeClr val="dk1"/>
          </a:fontRef>
        </p:style>
        <p:txBody>
          <a:bodyPr vert="horz" lIns="36000" tIns="28800" rIns="54000" bIns="28800" rtlCol="0" anchor="t" anchorCtr="0">
            <a:noAutofit/>
          </a:bodyPr>
          <a:lstStyle/>
          <a:p>
            <a:pPr defTabSz="1270000" eaLnBrk="0" fontAlgn="base" hangingPunct="0">
              <a:spcBef>
                <a:spcPts val="200"/>
              </a:spcBef>
              <a:spcAft>
                <a:spcPct val="0"/>
              </a:spcAft>
              <a:buClr>
                <a:srgbClr val="932D54"/>
              </a:buClr>
              <a:buSzPct val="80000"/>
            </a:pPr>
            <a:r>
              <a:rPr lang="en-US" sz="1050" dirty="0">
                <a:solidFill>
                  <a:srgbClr val="014491"/>
                </a:solidFill>
                <a:cs typeface="Arial" charset="0"/>
              </a:rPr>
              <a:t>What is in Scope?</a:t>
            </a:r>
          </a:p>
          <a:p>
            <a:pPr defTabSz="1270000" eaLnBrk="0" fontAlgn="base" hangingPunct="0">
              <a:spcBef>
                <a:spcPts val="200"/>
              </a:spcBef>
              <a:spcAft>
                <a:spcPct val="0"/>
              </a:spcAft>
              <a:buClr>
                <a:srgbClr val="932D54"/>
              </a:buClr>
              <a:buSzPct val="80000"/>
            </a:pPr>
            <a:endParaRPr lang="en-US" sz="1050" dirty="0">
              <a:solidFill>
                <a:srgbClr val="014491"/>
              </a:solidFill>
              <a:cs typeface="Arial" charset="0"/>
            </a:endParaRPr>
          </a:p>
          <a:p>
            <a:pPr defTabSz="1270000" eaLnBrk="0" fontAlgn="base" hangingPunct="0">
              <a:spcBef>
                <a:spcPts val="200"/>
              </a:spcBef>
              <a:spcAft>
                <a:spcPct val="0"/>
              </a:spcAft>
              <a:buClr>
                <a:srgbClr val="932D54"/>
              </a:buClr>
              <a:buSzPct val="80000"/>
            </a:pPr>
            <a:endParaRPr lang="en-US" sz="1050" dirty="0">
              <a:solidFill>
                <a:srgbClr val="014491"/>
              </a:solidFill>
              <a:cs typeface="Arial" charset="0"/>
            </a:endParaRPr>
          </a:p>
          <a:p>
            <a:pPr defTabSz="1270000" eaLnBrk="0" fontAlgn="base" hangingPunct="0">
              <a:spcBef>
                <a:spcPts val="200"/>
              </a:spcBef>
              <a:spcAft>
                <a:spcPct val="0"/>
              </a:spcAft>
              <a:buClr>
                <a:srgbClr val="932D54"/>
              </a:buClr>
              <a:buSzPct val="80000"/>
            </a:pPr>
            <a:endParaRPr lang="en-US" sz="1050" dirty="0">
              <a:solidFill>
                <a:srgbClr val="014491"/>
              </a:solidFill>
              <a:cs typeface="Arial" charset="0"/>
            </a:endParaRPr>
          </a:p>
          <a:p>
            <a:pPr defTabSz="1270000" eaLnBrk="0" fontAlgn="base" hangingPunct="0">
              <a:spcBef>
                <a:spcPts val="200"/>
              </a:spcBef>
              <a:spcAft>
                <a:spcPct val="0"/>
              </a:spcAft>
              <a:buClr>
                <a:srgbClr val="932D54"/>
              </a:buClr>
              <a:buSzPct val="80000"/>
            </a:pPr>
            <a:endParaRPr lang="en-US" sz="1050" dirty="0">
              <a:solidFill>
                <a:srgbClr val="000000"/>
              </a:solidFill>
              <a:cs typeface="Arial" charset="0"/>
            </a:endParaRPr>
          </a:p>
          <a:p>
            <a:pPr defTabSz="1270000" eaLnBrk="0" fontAlgn="base" hangingPunct="0">
              <a:spcBef>
                <a:spcPts val="200"/>
              </a:spcBef>
              <a:spcAft>
                <a:spcPct val="0"/>
              </a:spcAft>
              <a:buClr>
                <a:srgbClr val="932D54"/>
              </a:buClr>
              <a:buSzPct val="80000"/>
            </a:pPr>
            <a:r>
              <a:rPr lang="en-US" sz="1050" dirty="0">
                <a:solidFill>
                  <a:srgbClr val="014491"/>
                </a:solidFill>
                <a:cs typeface="Arial" charset="0"/>
              </a:rPr>
              <a:t>What is out of Scope?	</a:t>
            </a:r>
          </a:p>
        </p:txBody>
      </p:sp>
      <p:sp>
        <p:nvSpPr>
          <p:cNvPr id="78" name="Rectangle 77"/>
          <p:cNvSpPr/>
          <p:nvPr userDrawn="1"/>
        </p:nvSpPr>
        <p:spPr>
          <a:xfrm>
            <a:off x="8664075" y="2775796"/>
            <a:ext cx="626198" cy="307777"/>
          </a:xfrm>
          <a:prstGeom prst="rect">
            <a:avLst/>
          </a:prstGeom>
        </p:spPr>
        <p:txBody>
          <a:bodyPr wrap="square">
            <a:spAutoFit/>
          </a:bodyPr>
          <a:lstStyle/>
          <a:p>
            <a:pPr lvl="0" algn="ctr">
              <a:spcBef>
                <a:spcPts val="1800"/>
              </a:spcBef>
            </a:pPr>
            <a:r>
              <a:rPr lang="en-US" sz="1400" b="1" dirty="0">
                <a:solidFill>
                  <a:srgbClr val="014491"/>
                </a:solidFill>
              </a:rPr>
              <a:t>Scope</a:t>
            </a:r>
          </a:p>
        </p:txBody>
      </p:sp>
      <p:sp>
        <p:nvSpPr>
          <p:cNvPr id="79" name="Espace réservé du contenu 7"/>
          <p:cNvSpPr txBox="1">
            <a:spLocks/>
          </p:cNvSpPr>
          <p:nvPr userDrawn="1"/>
        </p:nvSpPr>
        <p:spPr bwMode="gray">
          <a:xfrm>
            <a:off x="332526" y="4950815"/>
            <a:ext cx="5653407" cy="1246182"/>
          </a:xfrm>
          <a:prstGeom prst="rect">
            <a:avLst/>
          </a:prstGeom>
          <a:noFill/>
          <a:ln w="9525"/>
        </p:spPr>
        <p:style>
          <a:lnRef idx="2">
            <a:schemeClr val="accent1"/>
          </a:lnRef>
          <a:fillRef idx="1">
            <a:schemeClr val="lt1"/>
          </a:fillRef>
          <a:effectRef idx="0">
            <a:schemeClr val="accent1"/>
          </a:effectRef>
          <a:fontRef idx="minor">
            <a:schemeClr val="dk1"/>
          </a:fontRef>
        </p:style>
        <p:txBody>
          <a:bodyPr vert="horz" lIns="54000" tIns="54000" rIns="54000" bIns="28800" rtlCol="0" anchor="t" anchorCtr="0">
            <a:noAutofit/>
          </a:bodyPr>
          <a:lstStyle/>
          <a:p>
            <a:pPr marL="177800" lvl="1" defTabSz="1076325" eaLnBrk="0" fontAlgn="base" hangingPunct="0">
              <a:lnSpc>
                <a:spcPct val="150000"/>
              </a:lnSpc>
              <a:spcBef>
                <a:spcPts val="100"/>
              </a:spcBef>
              <a:spcAft>
                <a:spcPct val="0"/>
              </a:spcAft>
              <a:buClr>
                <a:srgbClr val="932D54"/>
              </a:buClr>
              <a:buSzPct val="80000"/>
            </a:pPr>
            <a:r>
              <a:rPr lang="en-US" sz="1100" dirty="0">
                <a:solidFill>
                  <a:srgbClr val="014491"/>
                </a:solidFill>
                <a:cs typeface="Arial" charset="0"/>
              </a:rPr>
              <a:t>Project Kind:</a:t>
            </a:r>
          </a:p>
          <a:p>
            <a:pPr marL="177800" lvl="1" defTabSz="1076325" eaLnBrk="0" fontAlgn="base" hangingPunct="0">
              <a:lnSpc>
                <a:spcPct val="150000"/>
              </a:lnSpc>
              <a:spcBef>
                <a:spcPts val="100"/>
              </a:spcBef>
              <a:spcAft>
                <a:spcPct val="0"/>
              </a:spcAft>
              <a:buClr>
                <a:srgbClr val="932D54"/>
              </a:buClr>
              <a:buSzPct val="80000"/>
            </a:pPr>
            <a:r>
              <a:rPr lang="en-US" sz="1100" dirty="0">
                <a:solidFill>
                  <a:srgbClr val="014491"/>
                </a:solidFill>
                <a:cs typeface="Arial" charset="0"/>
              </a:rPr>
              <a:t>Kick-off:	</a:t>
            </a:r>
            <a:r>
              <a:rPr lang="en-US" sz="1050" dirty="0">
                <a:solidFill>
                  <a:srgbClr val="000000"/>
                </a:solidFill>
              </a:rPr>
              <a:t> </a:t>
            </a:r>
            <a:r>
              <a:rPr lang="en-US" sz="1200" dirty="0">
                <a:solidFill>
                  <a:srgbClr val="014491"/>
                </a:solidFill>
                <a:cs typeface="Arial" charset="0"/>
              </a:rPr>
              <a:t>	</a:t>
            </a:r>
            <a:r>
              <a:rPr lang="en-US" sz="1100" dirty="0">
                <a:solidFill>
                  <a:srgbClr val="014491"/>
                </a:solidFill>
                <a:cs typeface="Arial" charset="0"/>
              </a:rPr>
              <a:t>Define:       </a:t>
            </a:r>
            <a:r>
              <a:rPr lang="en-US" sz="1050" dirty="0">
                <a:solidFill>
                  <a:srgbClr val="000000"/>
                </a:solidFill>
              </a:rPr>
              <a:t> </a:t>
            </a:r>
          </a:p>
          <a:p>
            <a:pPr marL="177800" lvl="1" defTabSz="1076325" eaLnBrk="0" fontAlgn="base" hangingPunct="0">
              <a:lnSpc>
                <a:spcPct val="150000"/>
              </a:lnSpc>
              <a:spcBef>
                <a:spcPts val="100"/>
              </a:spcBef>
              <a:spcAft>
                <a:spcPct val="0"/>
              </a:spcAft>
              <a:buClr>
                <a:srgbClr val="932D54"/>
              </a:buClr>
              <a:buSzPct val="80000"/>
            </a:pPr>
            <a:r>
              <a:rPr lang="en-US" sz="1100" dirty="0">
                <a:solidFill>
                  <a:srgbClr val="014491"/>
                </a:solidFill>
                <a:cs typeface="Arial" charset="0"/>
              </a:rPr>
              <a:t>Measure:   	</a:t>
            </a:r>
            <a:r>
              <a:rPr lang="en-US" sz="1050" dirty="0">
                <a:solidFill>
                  <a:srgbClr val="000000"/>
                </a:solidFill>
              </a:rPr>
              <a:t> </a:t>
            </a:r>
            <a:r>
              <a:rPr lang="en-US" sz="1100" dirty="0">
                <a:solidFill>
                  <a:srgbClr val="014491"/>
                </a:solidFill>
                <a:cs typeface="Arial" charset="0"/>
              </a:rPr>
              <a:t>	Analyze:     </a:t>
            </a:r>
            <a:r>
              <a:rPr lang="en-US" sz="1050" dirty="0">
                <a:solidFill>
                  <a:srgbClr val="000000"/>
                </a:solidFill>
              </a:rPr>
              <a:t> </a:t>
            </a:r>
          </a:p>
          <a:p>
            <a:pPr marL="177800" lvl="1" defTabSz="1076325" eaLnBrk="0" fontAlgn="base" hangingPunct="0">
              <a:lnSpc>
                <a:spcPct val="150000"/>
              </a:lnSpc>
              <a:spcBef>
                <a:spcPts val="100"/>
              </a:spcBef>
              <a:spcAft>
                <a:spcPct val="0"/>
              </a:spcAft>
              <a:buClr>
                <a:srgbClr val="932D54"/>
              </a:buClr>
              <a:buSzPct val="80000"/>
            </a:pPr>
            <a:r>
              <a:rPr lang="en-US" sz="1100" dirty="0">
                <a:solidFill>
                  <a:srgbClr val="014491"/>
                </a:solidFill>
                <a:cs typeface="Arial" charset="0"/>
              </a:rPr>
              <a:t>Improve:    	</a:t>
            </a:r>
            <a:r>
              <a:rPr lang="en-US" sz="1050" dirty="0">
                <a:solidFill>
                  <a:srgbClr val="000000"/>
                </a:solidFill>
              </a:rPr>
              <a:t> 	</a:t>
            </a:r>
            <a:r>
              <a:rPr lang="en-US" sz="1100" dirty="0">
                <a:solidFill>
                  <a:srgbClr val="014491"/>
                </a:solidFill>
                <a:cs typeface="Arial" charset="0"/>
              </a:rPr>
              <a:t>Control: </a:t>
            </a:r>
            <a:r>
              <a:rPr lang="en-US" sz="1050" dirty="0">
                <a:solidFill>
                  <a:srgbClr val="000000"/>
                </a:solidFill>
              </a:rPr>
              <a:t>       </a:t>
            </a:r>
          </a:p>
        </p:txBody>
      </p:sp>
      <p:sp>
        <p:nvSpPr>
          <p:cNvPr id="80" name="Rectangle 79"/>
          <p:cNvSpPr/>
          <p:nvPr userDrawn="1"/>
        </p:nvSpPr>
        <p:spPr>
          <a:xfrm>
            <a:off x="2743090" y="4642800"/>
            <a:ext cx="832279" cy="307777"/>
          </a:xfrm>
          <a:prstGeom prst="rect">
            <a:avLst/>
          </a:prstGeom>
          <a:noFill/>
        </p:spPr>
        <p:txBody>
          <a:bodyPr wrap="none" anchor="ctr">
            <a:spAutoFit/>
          </a:bodyPr>
          <a:lstStyle/>
          <a:p>
            <a:pPr algn="ctr">
              <a:spcBef>
                <a:spcPts val="1800"/>
              </a:spcBef>
              <a:defRPr/>
            </a:pPr>
            <a:r>
              <a:rPr lang="en-US" sz="1400" b="1" kern="1200" dirty="0">
                <a:solidFill>
                  <a:srgbClr val="014491"/>
                </a:solidFill>
                <a:latin typeface="+mn-lt"/>
                <a:ea typeface="+mn-ea"/>
                <a:cs typeface="+mn-cs"/>
              </a:rPr>
              <a:t>Planning</a:t>
            </a:r>
          </a:p>
        </p:txBody>
      </p:sp>
      <p:sp>
        <p:nvSpPr>
          <p:cNvPr id="81" name="Rectangle 80"/>
          <p:cNvSpPr/>
          <p:nvPr userDrawn="1"/>
        </p:nvSpPr>
        <p:spPr>
          <a:xfrm>
            <a:off x="8686614" y="4642800"/>
            <a:ext cx="581121" cy="307777"/>
          </a:xfrm>
          <a:prstGeom prst="rect">
            <a:avLst/>
          </a:prstGeom>
        </p:spPr>
        <p:txBody>
          <a:bodyPr wrap="square">
            <a:spAutoFit/>
          </a:bodyPr>
          <a:lstStyle/>
          <a:p>
            <a:pPr lvl="0" algn="ctr">
              <a:spcBef>
                <a:spcPts val="1800"/>
              </a:spcBef>
            </a:pPr>
            <a:r>
              <a:rPr lang="en-US" sz="1400" b="1" dirty="0">
                <a:solidFill>
                  <a:srgbClr val="014491"/>
                </a:solidFill>
              </a:rPr>
              <a:t>Team</a:t>
            </a:r>
          </a:p>
        </p:txBody>
      </p:sp>
      <p:sp>
        <p:nvSpPr>
          <p:cNvPr id="82" name="Rectangle 81"/>
          <p:cNvSpPr/>
          <p:nvPr userDrawn="1"/>
        </p:nvSpPr>
        <p:spPr>
          <a:xfrm>
            <a:off x="1883368" y="850974"/>
            <a:ext cx="2551722" cy="307777"/>
          </a:xfrm>
          <a:prstGeom prst="rect">
            <a:avLst/>
          </a:prstGeom>
        </p:spPr>
        <p:txBody>
          <a:bodyPr wrap="square">
            <a:spAutoFit/>
          </a:bodyPr>
          <a:lstStyle/>
          <a:p>
            <a:pPr algn="ctr">
              <a:spcBef>
                <a:spcPts val="1800"/>
              </a:spcBef>
              <a:defRPr/>
            </a:pPr>
            <a:r>
              <a:rPr lang="en-US" sz="1400" b="1" dirty="0">
                <a:solidFill>
                  <a:srgbClr val="014491"/>
                </a:solidFill>
              </a:rPr>
              <a:t>Business Impact of the Project</a:t>
            </a:r>
          </a:p>
        </p:txBody>
      </p:sp>
      <p:sp>
        <p:nvSpPr>
          <p:cNvPr id="83" name="Text Placeholder 26"/>
          <p:cNvSpPr>
            <a:spLocks noGrp="1"/>
          </p:cNvSpPr>
          <p:nvPr>
            <p:ph type="body" sz="quarter" idx="13" hasCustomPrompt="1"/>
          </p:nvPr>
        </p:nvSpPr>
        <p:spPr>
          <a:xfrm>
            <a:off x="1090552" y="5300319"/>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84" name="Text Placeholder 26"/>
          <p:cNvSpPr>
            <a:spLocks noGrp="1"/>
          </p:cNvSpPr>
          <p:nvPr>
            <p:ph type="body" sz="quarter" idx="14" hasCustomPrompt="1"/>
          </p:nvPr>
        </p:nvSpPr>
        <p:spPr>
          <a:xfrm>
            <a:off x="1096262" y="5594366"/>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85" name="Text Placeholder 26"/>
          <p:cNvSpPr>
            <a:spLocks noGrp="1"/>
          </p:cNvSpPr>
          <p:nvPr>
            <p:ph type="body" sz="quarter" idx="15" hasCustomPrompt="1"/>
          </p:nvPr>
        </p:nvSpPr>
        <p:spPr>
          <a:xfrm>
            <a:off x="1090552" y="5849477"/>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89" name="Text Placeholder 26"/>
          <p:cNvSpPr>
            <a:spLocks noGrp="1"/>
          </p:cNvSpPr>
          <p:nvPr>
            <p:ph type="body" sz="quarter" idx="19" hasCustomPrompt="1"/>
          </p:nvPr>
        </p:nvSpPr>
        <p:spPr>
          <a:xfrm>
            <a:off x="434935" y="3513636"/>
            <a:ext cx="2255465" cy="248827"/>
          </a:xfrm>
        </p:spPr>
        <p:txBody>
          <a:bodyPr anchor="ctr"/>
          <a:lstStyle>
            <a:lvl1pPr marL="0" indent="0">
              <a:buNone/>
              <a:defRPr sz="110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KPI</a:t>
            </a:r>
          </a:p>
        </p:txBody>
      </p:sp>
      <p:sp>
        <p:nvSpPr>
          <p:cNvPr id="90" name="Text Placeholder 26"/>
          <p:cNvSpPr>
            <a:spLocks noGrp="1"/>
          </p:cNvSpPr>
          <p:nvPr>
            <p:ph type="body" sz="quarter" idx="20" hasCustomPrompt="1"/>
          </p:nvPr>
        </p:nvSpPr>
        <p:spPr>
          <a:xfrm>
            <a:off x="436290" y="3880061"/>
            <a:ext cx="2252241" cy="248827"/>
          </a:xfrm>
        </p:spPr>
        <p:txBody>
          <a:bodyPr anchor="ctr">
            <a:normAutofit/>
          </a:bodyPr>
          <a:lstStyle>
            <a:lvl1pPr marL="0" indent="0">
              <a:buNone/>
              <a:defRPr sz="11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1" name="Text Placeholder 26"/>
          <p:cNvSpPr>
            <a:spLocks noGrp="1"/>
          </p:cNvSpPr>
          <p:nvPr>
            <p:ph type="body" sz="quarter" idx="21" hasCustomPrompt="1"/>
          </p:nvPr>
        </p:nvSpPr>
        <p:spPr>
          <a:xfrm>
            <a:off x="436289" y="4250862"/>
            <a:ext cx="2252239" cy="248827"/>
          </a:xfrm>
        </p:spPr>
        <p:txBody>
          <a:bodyPr anchor="ctr">
            <a:normAutofit/>
          </a:bodyPr>
          <a:lstStyle>
            <a:lvl1pPr marL="0" indent="0">
              <a:buNone/>
              <a:defRPr sz="11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2" name="Text Placeholder 26"/>
          <p:cNvSpPr>
            <a:spLocks noGrp="1"/>
          </p:cNvSpPr>
          <p:nvPr>
            <p:ph type="body" sz="quarter" idx="22"/>
          </p:nvPr>
        </p:nvSpPr>
        <p:spPr>
          <a:xfrm>
            <a:off x="2756887" y="3513636"/>
            <a:ext cx="1516968" cy="248827"/>
          </a:xfrm>
        </p:spPr>
        <p:txBody>
          <a:bodyPr anchor="ct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Click to edit Master text </a:t>
            </a:r>
          </a:p>
        </p:txBody>
      </p:sp>
      <p:sp>
        <p:nvSpPr>
          <p:cNvPr id="93" name="Text Placeholder 26"/>
          <p:cNvSpPr>
            <a:spLocks noGrp="1"/>
          </p:cNvSpPr>
          <p:nvPr>
            <p:ph type="body" sz="quarter" idx="23" hasCustomPrompt="1"/>
          </p:nvPr>
        </p:nvSpPr>
        <p:spPr>
          <a:xfrm>
            <a:off x="2754505" y="3880061"/>
            <a:ext cx="1523416" cy="248827"/>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4" name="Text Placeholder 26"/>
          <p:cNvSpPr>
            <a:spLocks noGrp="1"/>
          </p:cNvSpPr>
          <p:nvPr>
            <p:ph type="body" sz="quarter" idx="24" hasCustomPrompt="1"/>
          </p:nvPr>
        </p:nvSpPr>
        <p:spPr>
          <a:xfrm>
            <a:off x="2758688" y="4250862"/>
            <a:ext cx="1512092" cy="248827"/>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5" name="Text Placeholder 26"/>
          <p:cNvSpPr>
            <a:spLocks noGrp="1"/>
          </p:cNvSpPr>
          <p:nvPr>
            <p:ph type="body" sz="quarter" idx="25"/>
          </p:nvPr>
        </p:nvSpPr>
        <p:spPr>
          <a:xfrm>
            <a:off x="4326213" y="3513636"/>
            <a:ext cx="1478791" cy="248827"/>
          </a:xfrm>
        </p:spPr>
        <p:txBody>
          <a:bodyPr anchor="ct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Click to edit Master text </a:t>
            </a:r>
          </a:p>
        </p:txBody>
      </p:sp>
      <p:sp>
        <p:nvSpPr>
          <p:cNvPr id="96" name="Text Placeholder 26"/>
          <p:cNvSpPr>
            <a:spLocks noGrp="1"/>
          </p:cNvSpPr>
          <p:nvPr>
            <p:ph type="body" sz="quarter" idx="26" hasCustomPrompt="1"/>
          </p:nvPr>
        </p:nvSpPr>
        <p:spPr>
          <a:xfrm>
            <a:off x="4326213" y="3880061"/>
            <a:ext cx="1478791" cy="248827"/>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7" name="Text Placeholder 26"/>
          <p:cNvSpPr>
            <a:spLocks noGrp="1"/>
          </p:cNvSpPr>
          <p:nvPr>
            <p:ph type="body" sz="quarter" idx="27" hasCustomPrompt="1"/>
          </p:nvPr>
        </p:nvSpPr>
        <p:spPr>
          <a:xfrm>
            <a:off x="4326213" y="4250862"/>
            <a:ext cx="1478791" cy="248827"/>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 </a:t>
            </a:r>
          </a:p>
        </p:txBody>
      </p:sp>
      <p:sp>
        <p:nvSpPr>
          <p:cNvPr id="98" name="Text Placeholder 26"/>
          <p:cNvSpPr>
            <a:spLocks noGrp="1"/>
          </p:cNvSpPr>
          <p:nvPr>
            <p:ph type="body" sz="quarter" idx="28" hasCustomPrompt="1"/>
          </p:nvPr>
        </p:nvSpPr>
        <p:spPr>
          <a:xfrm>
            <a:off x="436548" y="1311453"/>
            <a:ext cx="5470842" cy="673290"/>
          </a:xfrm>
        </p:spPr>
        <p:txBody>
          <a:bodyPr anchor="t"/>
          <a:lstStyle>
            <a:lvl1pPr marL="0" indent="0">
              <a:buNone/>
              <a:defRPr sz="105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Financial gains once the problem has been solved.</a:t>
            </a:r>
          </a:p>
        </p:txBody>
      </p:sp>
      <p:sp>
        <p:nvSpPr>
          <p:cNvPr id="99" name="Text Placeholder 26"/>
          <p:cNvSpPr>
            <a:spLocks noGrp="1"/>
          </p:cNvSpPr>
          <p:nvPr>
            <p:ph type="body" sz="quarter" idx="29" hasCustomPrompt="1"/>
          </p:nvPr>
        </p:nvSpPr>
        <p:spPr>
          <a:xfrm>
            <a:off x="435326" y="2308979"/>
            <a:ext cx="5473286" cy="400670"/>
          </a:xfrm>
        </p:spPr>
        <p:txBody>
          <a:bodyPr anchor="t">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Gains for the customer.</a:t>
            </a:r>
          </a:p>
        </p:txBody>
      </p:sp>
      <p:sp>
        <p:nvSpPr>
          <p:cNvPr id="100" name="Text Placeholder 26"/>
          <p:cNvSpPr>
            <a:spLocks noGrp="1"/>
          </p:cNvSpPr>
          <p:nvPr>
            <p:ph type="body" sz="quarter" idx="30" hasCustomPrompt="1"/>
          </p:nvPr>
        </p:nvSpPr>
        <p:spPr>
          <a:xfrm>
            <a:off x="6940951" y="4999561"/>
            <a:ext cx="2067582" cy="172705"/>
          </a:xfrm>
        </p:spPr>
        <p:txBody>
          <a:bodyPr anchor="ctr" anchorCtr="0">
            <a:noAutofit/>
          </a:bodyPr>
          <a:lstStyle>
            <a:lvl1pPr marL="0" indent="0">
              <a:buNone/>
              <a:defRPr sz="10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First Name Surname</a:t>
            </a:r>
          </a:p>
        </p:txBody>
      </p:sp>
      <p:sp>
        <p:nvSpPr>
          <p:cNvPr id="101" name="Text Placeholder 26"/>
          <p:cNvSpPr>
            <a:spLocks noGrp="1"/>
          </p:cNvSpPr>
          <p:nvPr>
            <p:ph type="body" sz="quarter" idx="31" hasCustomPrompt="1"/>
          </p:nvPr>
        </p:nvSpPr>
        <p:spPr>
          <a:xfrm>
            <a:off x="7306247" y="5203585"/>
            <a:ext cx="3201462" cy="145897"/>
          </a:xfrm>
        </p:spPr>
        <p:txBody>
          <a:bodyPr anchor="ctr" anchorCtr="0">
            <a:noAutofit/>
          </a:bodyPr>
          <a:lstStyle>
            <a:lvl1pPr marL="0" indent="0">
              <a:buNone/>
              <a:defRPr sz="10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First Name Surname</a:t>
            </a:r>
          </a:p>
        </p:txBody>
      </p:sp>
      <p:sp>
        <p:nvSpPr>
          <p:cNvPr id="103" name="Text Placeholder 26"/>
          <p:cNvSpPr>
            <a:spLocks noGrp="1"/>
          </p:cNvSpPr>
          <p:nvPr>
            <p:ph type="body" sz="quarter" idx="33" hasCustomPrompt="1"/>
          </p:nvPr>
        </p:nvSpPr>
        <p:spPr>
          <a:xfrm>
            <a:off x="7311595" y="5379733"/>
            <a:ext cx="4244475" cy="641120"/>
          </a:xfrm>
        </p:spPr>
        <p:txBody>
          <a:bodyPr anchor="t" anchorCtr="0"/>
          <a:lstStyle>
            <a:lvl1pPr marL="0" marR="0" indent="0" algn="l" defTabSz="914400" rtl="0" eaLnBrk="1" fontAlgn="auto" latinLnBrk="0" hangingPunct="1">
              <a:lnSpc>
                <a:spcPct val="100000"/>
              </a:lnSpc>
              <a:spcBef>
                <a:spcPts val="0"/>
              </a:spcBef>
              <a:spcAft>
                <a:spcPts val="0"/>
              </a:spcAft>
              <a:buClrTx/>
              <a:buSzPct val="140000"/>
              <a:buFont typeface="Arial" panose="020B0604020202020204" pitchFamily="34" charset="0"/>
              <a:buNone/>
              <a:tabLst/>
              <a:defRPr sz="10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marL="0" marR="0" lvl="0" indent="0" algn="l" defTabSz="914400" rtl="0" eaLnBrk="1" fontAlgn="auto" latinLnBrk="0" hangingPunct="1">
              <a:lnSpc>
                <a:spcPct val="100000"/>
              </a:lnSpc>
              <a:spcBef>
                <a:spcPts val="0"/>
              </a:spcBef>
              <a:spcAft>
                <a:spcPts val="0"/>
              </a:spcAft>
              <a:buClrTx/>
              <a:buSzPct val="140000"/>
              <a:buFont typeface="Arial" panose="020B0604020202020204" pitchFamily="34" charset="0"/>
              <a:buNone/>
              <a:tabLst/>
              <a:defRPr/>
            </a:pPr>
            <a:r>
              <a:rPr lang="en-US" dirty="0"/>
              <a:t>First Name Surname (Department); </a:t>
            </a:r>
          </a:p>
          <a:p>
            <a:pPr lvl="0"/>
            <a:endParaRPr lang="en-US" dirty="0"/>
          </a:p>
        </p:txBody>
      </p:sp>
      <p:sp>
        <p:nvSpPr>
          <p:cNvPr id="104" name="Text Placeholder 26"/>
          <p:cNvSpPr>
            <a:spLocks noGrp="1"/>
          </p:cNvSpPr>
          <p:nvPr>
            <p:ph type="body" sz="quarter" idx="34" hasCustomPrompt="1"/>
          </p:nvPr>
        </p:nvSpPr>
        <p:spPr>
          <a:xfrm>
            <a:off x="6330917" y="1188584"/>
            <a:ext cx="5411907" cy="518542"/>
          </a:xfrm>
        </p:spPr>
        <p:txBody>
          <a:bodyPr anchor="t">
            <a:normAutofit/>
          </a:bodyPr>
          <a:lstStyle>
            <a:lvl1pPr marL="0" indent="0">
              <a:buNone/>
              <a:defRPr sz="105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Describe the unsatisfied situation using facts and valid figures. Impact.</a:t>
            </a:r>
          </a:p>
        </p:txBody>
      </p:sp>
      <p:sp>
        <p:nvSpPr>
          <p:cNvPr id="105" name="Text Placeholder 26"/>
          <p:cNvSpPr>
            <a:spLocks noGrp="1"/>
          </p:cNvSpPr>
          <p:nvPr>
            <p:ph type="body" sz="quarter" idx="35" hasCustomPrompt="1"/>
          </p:nvPr>
        </p:nvSpPr>
        <p:spPr>
          <a:xfrm>
            <a:off x="6306564" y="3305198"/>
            <a:ext cx="5436259" cy="425728"/>
          </a:xfrm>
        </p:spPr>
        <p:txBody>
          <a:bodyPr anchor="t">
            <a:normAutofit/>
          </a:bodyPr>
          <a:lstStyle>
            <a:lvl1pPr marL="0" indent="0">
              <a:buNone/>
              <a:defRPr sz="105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Includes: Products, Services, Departments, Process, Sub-Processes</a:t>
            </a:r>
          </a:p>
          <a:p>
            <a:pPr lvl="0"/>
            <a:endParaRPr lang="en-US" dirty="0"/>
          </a:p>
          <a:p>
            <a:pPr lvl="0"/>
            <a:endParaRPr lang="en-US" dirty="0"/>
          </a:p>
        </p:txBody>
      </p:sp>
      <p:sp>
        <p:nvSpPr>
          <p:cNvPr id="106" name="Text Placeholder 26"/>
          <p:cNvSpPr>
            <a:spLocks noGrp="1"/>
          </p:cNvSpPr>
          <p:nvPr>
            <p:ph type="body" sz="quarter" idx="36" hasCustomPrompt="1"/>
          </p:nvPr>
        </p:nvSpPr>
        <p:spPr>
          <a:xfrm>
            <a:off x="6306564" y="4213129"/>
            <a:ext cx="5436259" cy="400062"/>
          </a:xfrm>
        </p:spPr>
        <p:txBody>
          <a:bodyPr anchor="t"/>
          <a:lstStyle>
            <a:lvl1pPr marL="0" indent="0">
              <a:buNone/>
              <a:defRPr sz="105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Excludes: Items that are not considered, solved problem will not improve</a:t>
            </a:r>
          </a:p>
        </p:txBody>
      </p:sp>
      <p:sp>
        <p:nvSpPr>
          <p:cNvPr id="107" name="TextBox 106"/>
          <p:cNvSpPr txBox="1"/>
          <p:nvPr userDrawn="1"/>
        </p:nvSpPr>
        <p:spPr>
          <a:xfrm>
            <a:off x="427489" y="268200"/>
            <a:ext cx="1595950" cy="492443"/>
          </a:xfrm>
          <a:prstGeom prst="rect">
            <a:avLst/>
          </a:prstGeom>
          <a:noFill/>
        </p:spPr>
        <p:txBody>
          <a:bodyPr wrap="none" lIns="0" tIns="0" bIns="0" rtlCol="0">
            <a:spAutoFit/>
          </a:bodyPr>
          <a:lstStyle/>
          <a:p>
            <a:r>
              <a:rPr lang="en-US" sz="3200" b="1" dirty="0">
                <a:solidFill>
                  <a:srgbClr val="014491"/>
                </a:solidFill>
              </a:rPr>
              <a:t>Six-Pack:</a:t>
            </a:r>
          </a:p>
        </p:txBody>
      </p:sp>
      <p:sp>
        <p:nvSpPr>
          <p:cNvPr id="108" name="TextBox 107"/>
          <p:cNvSpPr txBox="1"/>
          <p:nvPr userDrawn="1"/>
        </p:nvSpPr>
        <p:spPr>
          <a:xfrm>
            <a:off x="6306565" y="1693690"/>
            <a:ext cx="567183" cy="1079783"/>
          </a:xfrm>
          <a:prstGeom prst="rect">
            <a:avLst/>
          </a:prstGeom>
          <a:noFill/>
        </p:spPr>
        <p:txBody>
          <a:bodyPr wrap="square" lIns="54000" rtlCol="0">
            <a:spAutoFit/>
          </a:bodyPr>
          <a:lstStyle/>
          <a:p>
            <a:pPr>
              <a:spcBef>
                <a:spcPts val="100"/>
              </a:spcBef>
            </a:pPr>
            <a:r>
              <a:rPr lang="en-US" sz="1000" dirty="0">
                <a:solidFill>
                  <a:srgbClr val="014491"/>
                </a:solidFill>
              </a:rPr>
              <a:t>What:</a:t>
            </a:r>
          </a:p>
          <a:p>
            <a:pPr>
              <a:spcBef>
                <a:spcPts val="100"/>
              </a:spcBef>
            </a:pPr>
            <a:r>
              <a:rPr lang="en-US" sz="1000" dirty="0">
                <a:solidFill>
                  <a:srgbClr val="014491"/>
                </a:solidFill>
              </a:rPr>
              <a:t>Who:</a:t>
            </a:r>
          </a:p>
          <a:p>
            <a:pPr>
              <a:spcBef>
                <a:spcPts val="100"/>
              </a:spcBef>
            </a:pPr>
            <a:r>
              <a:rPr lang="en-US" sz="1000" dirty="0">
                <a:solidFill>
                  <a:srgbClr val="014491"/>
                </a:solidFill>
              </a:rPr>
              <a:t>Where:</a:t>
            </a:r>
          </a:p>
          <a:p>
            <a:pPr>
              <a:spcBef>
                <a:spcPts val="100"/>
              </a:spcBef>
            </a:pPr>
            <a:r>
              <a:rPr lang="en-US" sz="1000" dirty="0">
                <a:solidFill>
                  <a:srgbClr val="014491"/>
                </a:solidFill>
              </a:rPr>
              <a:t>When:</a:t>
            </a:r>
          </a:p>
          <a:p>
            <a:pPr>
              <a:spcBef>
                <a:spcPts val="100"/>
              </a:spcBef>
            </a:pPr>
            <a:r>
              <a:rPr lang="en-US" sz="1000" dirty="0">
                <a:solidFill>
                  <a:srgbClr val="014491"/>
                </a:solidFill>
              </a:rPr>
              <a:t>How:</a:t>
            </a:r>
          </a:p>
          <a:p>
            <a:pPr>
              <a:spcBef>
                <a:spcPts val="100"/>
              </a:spcBef>
            </a:pPr>
            <a:r>
              <a:rPr lang="en-US" sz="1000" dirty="0">
                <a:solidFill>
                  <a:srgbClr val="014491"/>
                </a:solidFill>
              </a:rPr>
              <a:t>Why:</a:t>
            </a:r>
          </a:p>
        </p:txBody>
      </p:sp>
      <p:sp>
        <p:nvSpPr>
          <p:cNvPr id="109" name="Text Placeholder 26"/>
          <p:cNvSpPr>
            <a:spLocks noGrp="1"/>
          </p:cNvSpPr>
          <p:nvPr>
            <p:ph type="body" sz="quarter" idx="37" hasCustomPrompt="1"/>
          </p:nvPr>
        </p:nvSpPr>
        <p:spPr>
          <a:xfrm>
            <a:off x="6747893" y="1728486"/>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What is the problem?</a:t>
            </a:r>
          </a:p>
        </p:txBody>
      </p:sp>
      <p:sp>
        <p:nvSpPr>
          <p:cNvPr id="110" name="Text Placeholder 26"/>
          <p:cNvSpPr>
            <a:spLocks noGrp="1"/>
          </p:cNvSpPr>
          <p:nvPr>
            <p:ph type="body" sz="quarter" idx="38" hasCustomPrompt="1"/>
          </p:nvPr>
        </p:nvSpPr>
        <p:spPr>
          <a:xfrm>
            <a:off x="6747893" y="1906075"/>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Who is involved?</a:t>
            </a:r>
          </a:p>
        </p:txBody>
      </p:sp>
      <p:sp>
        <p:nvSpPr>
          <p:cNvPr id="111" name="Text Placeholder 26"/>
          <p:cNvSpPr>
            <a:spLocks noGrp="1"/>
          </p:cNvSpPr>
          <p:nvPr>
            <p:ph type="body" sz="quarter" idx="39" hasCustomPrompt="1"/>
          </p:nvPr>
        </p:nvSpPr>
        <p:spPr>
          <a:xfrm>
            <a:off x="6747893" y="2264408"/>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When does it occur? Time? Situation?</a:t>
            </a:r>
          </a:p>
        </p:txBody>
      </p:sp>
      <p:sp>
        <p:nvSpPr>
          <p:cNvPr id="112" name="Text Placeholder 26"/>
          <p:cNvSpPr>
            <a:spLocks noGrp="1"/>
          </p:cNvSpPr>
          <p:nvPr>
            <p:ph type="body" sz="quarter" idx="40" hasCustomPrompt="1"/>
          </p:nvPr>
        </p:nvSpPr>
        <p:spPr>
          <a:xfrm>
            <a:off x="6747893" y="2434670"/>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How do we know about it? How many times? How much does it cost?</a:t>
            </a:r>
          </a:p>
        </p:txBody>
      </p:sp>
      <p:sp>
        <p:nvSpPr>
          <p:cNvPr id="113" name="Text Placeholder 26"/>
          <p:cNvSpPr>
            <a:spLocks noGrp="1"/>
          </p:cNvSpPr>
          <p:nvPr>
            <p:ph type="body" sz="quarter" idx="41" hasCustomPrompt="1"/>
          </p:nvPr>
        </p:nvSpPr>
        <p:spPr>
          <a:xfrm>
            <a:off x="6747893" y="2618087"/>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Why is it a concern? Why is the problem important to solve?</a:t>
            </a:r>
          </a:p>
        </p:txBody>
      </p:sp>
      <p:sp>
        <p:nvSpPr>
          <p:cNvPr id="114" name="Text Placeholder 26"/>
          <p:cNvSpPr>
            <a:spLocks noGrp="1"/>
          </p:cNvSpPr>
          <p:nvPr>
            <p:ph type="body" sz="quarter" idx="42" hasCustomPrompt="1"/>
          </p:nvPr>
        </p:nvSpPr>
        <p:spPr>
          <a:xfrm>
            <a:off x="6747893" y="2086159"/>
            <a:ext cx="4318170" cy="137160"/>
          </a:xfrm>
        </p:spPr>
        <p:txBody>
          <a:bodyPr vert="horz" lIns="91440" tIns="45720" rIns="91440" bIns="45720" rtlCol="0" anchor="ctr" anchorCtr="0">
            <a:noAutofit/>
          </a:bodyPr>
          <a:lstStyle>
            <a:lvl1pPr>
              <a:defRPr lang="en-US" sz="1000" b="0" dirty="0"/>
            </a:lvl1pPr>
          </a:lstStyle>
          <a:p>
            <a:pPr marL="0" lvl="0" indent="0">
              <a:buNone/>
            </a:pPr>
            <a:r>
              <a:rPr lang="en-US" dirty="0"/>
              <a:t>Where does it happen? Location? Position?</a:t>
            </a:r>
          </a:p>
        </p:txBody>
      </p:sp>
      <p:sp>
        <p:nvSpPr>
          <p:cNvPr id="117" name="Text Placeholder 26"/>
          <p:cNvSpPr>
            <a:spLocks noGrp="1"/>
          </p:cNvSpPr>
          <p:nvPr>
            <p:ph type="body" sz="quarter" idx="45" hasCustomPrompt="1"/>
          </p:nvPr>
        </p:nvSpPr>
        <p:spPr>
          <a:xfrm>
            <a:off x="9722243" y="4999561"/>
            <a:ext cx="2020580" cy="165714"/>
          </a:xfrm>
        </p:spPr>
        <p:txBody>
          <a:bodyPr anchor="ctr" anchorCtr="0">
            <a:noAutofit/>
          </a:bodyPr>
          <a:lstStyle>
            <a:lvl1pPr marL="0" indent="0">
              <a:buNone/>
              <a:defRPr sz="100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First Name Surname</a:t>
            </a:r>
          </a:p>
        </p:txBody>
      </p:sp>
      <p:sp>
        <p:nvSpPr>
          <p:cNvPr id="118" name="Content Placeholder 4"/>
          <p:cNvSpPr>
            <a:spLocks noGrp="1"/>
          </p:cNvSpPr>
          <p:nvPr>
            <p:ph sz="quarter" idx="46" hasCustomPrompt="1"/>
          </p:nvPr>
        </p:nvSpPr>
        <p:spPr>
          <a:xfrm>
            <a:off x="191709" y="1158427"/>
            <a:ext cx="125829" cy="234490"/>
          </a:xfrm>
        </p:spPr>
        <p:txBody>
          <a:bodyPr anchor="ctr">
            <a:noAutofit/>
          </a:bodyPr>
          <a:lstStyle>
            <a:lvl1pPr marL="0" indent="0" algn="ctr">
              <a:buNone/>
              <a:defRPr sz="1100" b="0">
                <a:solidFill>
                  <a:schemeClr val="accent2"/>
                </a:solidFill>
              </a:defRPr>
            </a:lvl1pPr>
          </a:lstStyle>
          <a:p>
            <a:pPr lvl="0"/>
            <a:r>
              <a:rPr lang="en-US" dirty="0"/>
              <a:t>6</a:t>
            </a:r>
          </a:p>
        </p:txBody>
      </p:sp>
      <p:sp>
        <p:nvSpPr>
          <p:cNvPr id="119" name="Content Placeholder 4"/>
          <p:cNvSpPr>
            <a:spLocks noGrp="1"/>
          </p:cNvSpPr>
          <p:nvPr>
            <p:ph sz="quarter" idx="47" hasCustomPrompt="1"/>
          </p:nvPr>
        </p:nvSpPr>
        <p:spPr>
          <a:xfrm>
            <a:off x="191709" y="4945069"/>
            <a:ext cx="125829" cy="243554"/>
          </a:xfrm>
        </p:spPr>
        <p:txBody>
          <a:bodyPr anchor="ctr">
            <a:normAutofit/>
          </a:bodyPr>
          <a:lstStyle>
            <a:lvl1pPr marL="0" indent="0" algn="ctr">
              <a:buNone/>
              <a:defRPr sz="1100" b="0">
                <a:solidFill>
                  <a:schemeClr val="accent2"/>
                </a:solidFill>
              </a:defRPr>
            </a:lvl1pPr>
          </a:lstStyle>
          <a:p>
            <a:pPr lvl="0"/>
            <a:r>
              <a:rPr lang="en-US" dirty="0"/>
              <a:t>5</a:t>
            </a:r>
          </a:p>
        </p:txBody>
      </p:sp>
      <p:sp>
        <p:nvSpPr>
          <p:cNvPr id="121" name="Content Placeholder 4"/>
          <p:cNvSpPr>
            <a:spLocks noGrp="1"/>
          </p:cNvSpPr>
          <p:nvPr>
            <p:ph sz="quarter" idx="49" hasCustomPrompt="1"/>
          </p:nvPr>
        </p:nvSpPr>
        <p:spPr>
          <a:xfrm>
            <a:off x="11841544" y="1161540"/>
            <a:ext cx="127804" cy="234567"/>
          </a:xfrm>
        </p:spPr>
        <p:txBody>
          <a:bodyPr anchor="ctr">
            <a:noAutofit/>
          </a:bodyPr>
          <a:lstStyle>
            <a:lvl1pPr marL="0" indent="0" algn="ctr">
              <a:buNone/>
              <a:defRPr sz="1100" b="0">
                <a:solidFill>
                  <a:schemeClr val="accent2"/>
                </a:solidFill>
              </a:defRPr>
            </a:lvl1pPr>
          </a:lstStyle>
          <a:p>
            <a:pPr lvl="0"/>
            <a:r>
              <a:rPr lang="en-US" dirty="0"/>
              <a:t>1</a:t>
            </a:r>
          </a:p>
        </p:txBody>
      </p:sp>
      <p:sp>
        <p:nvSpPr>
          <p:cNvPr id="122" name="Content Placeholder 4"/>
          <p:cNvSpPr>
            <a:spLocks noGrp="1"/>
          </p:cNvSpPr>
          <p:nvPr>
            <p:ph sz="quarter" idx="51" hasCustomPrompt="1"/>
          </p:nvPr>
        </p:nvSpPr>
        <p:spPr>
          <a:xfrm>
            <a:off x="11850145" y="3076050"/>
            <a:ext cx="110602" cy="186493"/>
          </a:xfrm>
        </p:spPr>
        <p:txBody>
          <a:bodyPr anchor="ctr">
            <a:noAutofit/>
          </a:bodyPr>
          <a:lstStyle>
            <a:lvl1pPr marL="0" indent="0" algn="ctr">
              <a:buNone/>
              <a:defRPr sz="1100" b="0">
                <a:solidFill>
                  <a:schemeClr val="accent2"/>
                </a:solidFill>
              </a:defRPr>
            </a:lvl1pPr>
          </a:lstStyle>
          <a:p>
            <a:pPr lvl="0"/>
            <a:r>
              <a:rPr lang="en-US" dirty="0"/>
              <a:t>3</a:t>
            </a:r>
          </a:p>
        </p:txBody>
      </p:sp>
      <p:sp>
        <p:nvSpPr>
          <p:cNvPr id="123" name="Content Placeholder 4"/>
          <p:cNvSpPr>
            <a:spLocks noGrp="1"/>
          </p:cNvSpPr>
          <p:nvPr>
            <p:ph sz="quarter" idx="52" hasCustomPrompt="1"/>
          </p:nvPr>
        </p:nvSpPr>
        <p:spPr>
          <a:xfrm>
            <a:off x="11850145" y="4955765"/>
            <a:ext cx="110602" cy="186493"/>
          </a:xfrm>
        </p:spPr>
        <p:txBody>
          <a:bodyPr anchor="ctr">
            <a:noAutofit/>
          </a:bodyPr>
          <a:lstStyle>
            <a:lvl1pPr marL="0" indent="0" algn="ctr">
              <a:buNone/>
              <a:defRPr sz="1100" b="0">
                <a:solidFill>
                  <a:schemeClr val="accent2"/>
                </a:solidFill>
              </a:defRPr>
            </a:lvl1pPr>
          </a:lstStyle>
          <a:p>
            <a:pPr lvl="0"/>
            <a:r>
              <a:rPr lang="en-US" dirty="0"/>
              <a:t>4</a:t>
            </a:r>
          </a:p>
        </p:txBody>
      </p:sp>
      <p:sp>
        <p:nvSpPr>
          <p:cNvPr id="126" name="Text Placeholder 26"/>
          <p:cNvSpPr>
            <a:spLocks noGrp="1"/>
          </p:cNvSpPr>
          <p:nvPr>
            <p:ph type="body" sz="quarter" idx="53" hasCustomPrompt="1"/>
          </p:nvPr>
        </p:nvSpPr>
        <p:spPr>
          <a:xfrm>
            <a:off x="3005068" y="5299498"/>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127" name="Text Placeholder 26"/>
          <p:cNvSpPr>
            <a:spLocks noGrp="1"/>
          </p:cNvSpPr>
          <p:nvPr>
            <p:ph type="body" sz="quarter" idx="54" hasCustomPrompt="1"/>
          </p:nvPr>
        </p:nvSpPr>
        <p:spPr>
          <a:xfrm>
            <a:off x="3010778" y="5593545"/>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128" name="Text Placeholder 26"/>
          <p:cNvSpPr>
            <a:spLocks noGrp="1"/>
          </p:cNvSpPr>
          <p:nvPr>
            <p:ph type="body" sz="quarter" idx="55" hasCustomPrompt="1"/>
          </p:nvPr>
        </p:nvSpPr>
        <p:spPr>
          <a:xfrm>
            <a:off x="3005068" y="5848656"/>
            <a:ext cx="1371600" cy="257080"/>
          </a:xfrm>
        </p:spPr>
        <p:txBody>
          <a:bodyPr anchor="ctr">
            <a:normAutofit/>
          </a:bodyPr>
          <a:lstStyle>
            <a:lvl1pPr marL="0" indent="0">
              <a:buNone/>
              <a:defRPr sz="1050" b="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129" name="Text Placeholder 26"/>
          <p:cNvSpPr>
            <a:spLocks noGrp="1"/>
          </p:cNvSpPr>
          <p:nvPr>
            <p:ph type="body" sz="quarter" idx="56" hasCustomPrompt="1"/>
          </p:nvPr>
        </p:nvSpPr>
        <p:spPr>
          <a:xfrm>
            <a:off x="1303868" y="5037732"/>
            <a:ext cx="3586540" cy="216561"/>
          </a:xfrm>
        </p:spPr>
        <p:txBody>
          <a:bodyPr anchor="ctr"/>
          <a:lstStyle>
            <a:lvl1pPr marL="0" indent="0">
              <a:buNone/>
              <a:defRPr sz="1050" b="0" baseline="0">
                <a:solidFill>
                  <a:schemeClr val="tx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Write If the project is : DMAIC, 8D, PDCA, Etc.</a:t>
            </a:r>
          </a:p>
        </p:txBody>
      </p:sp>
      <p:sp>
        <p:nvSpPr>
          <p:cNvPr id="132" name="Content Placeholder 4"/>
          <p:cNvSpPr>
            <a:spLocks noGrp="1"/>
          </p:cNvSpPr>
          <p:nvPr>
            <p:ph sz="quarter" idx="57" hasCustomPrompt="1"/>
          </p:nvPr>
        </p:nvSpPr>
        <p:spPr>
          <a:xfrm>
            <a:off x="191709" y="3083573"/>
            <a:ext cx="125829" cy="234490"/>
          </a:xfrm>
        </p:spPr>
        <p:txBody>
          <a:bodyPr anchor="ctr">
            <a:noAutofit/>
          </a:bodyPr>
          <a:lstStyle>
            <a:lvl1pPr marL="0" indent="0" algn="ctr">
              <a:buNone/>
              <a:defRPr sz="1100" b="0">
                <a:solidFill>
                  <a:schemeClr val="accent2"/>
                </a:solidFill>
              </a:defRPr>
            </a:lvl1pPr>
          </a:lstStyle>
          <a:p>
            <a:pPr lvl="0"/>
            <a:r>
              <a:rPr lang="en-US" dirty="0"/>
              <a:t>2</a:t>
            </a:r>
          </a:p>
        </p:txBody>
      </p:sp>
      <p:sp>
        <p:nvSpPr>
          <p:cNvPr id="133" name="Text Placeholder 26"/>
          <p:cNvSpPr>
            <a:spLocks noGrp="1"/>
          </p:cNvSpPr>
          <p:nvPr>
            <p:ph type="body" sz="quarter" idx="58" hasCustomPrompt="1"/>
          </p:nvPr>
        </p:nvSpPr>
        <p:spPr>
          <a:xfrm>
            <a:off x="3211982" y="3162545"/>
            <a:ext cx="1097280" cy="257080"/>
          </a:xfrm>
        </p:spPr>
        <p:txBody>
          <a:bodyPr anchor="ctr">
            <a:normAutofit/>
          </a:bodyPr>
          <a:lstStyle>
            <a:lvl1pPr marL="0" indent="0">
              <a:buNone/>
              <a:defRPr sz="1000" b="0">
                <a:solidFill>
                  <a:schemeClr val="bg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
        <p:nvSpPr>
          <p:cNvPr id="134" name="Text Placeholder 26"/>
          <p:cNvSpPr>
            <a:spLocks noGrp="1"/>
          </p:cNvSpPr>
          <p:nvPr>
            <p:ph type="body" sz="quarter" idx="59" hasCustomPrompt="1"/>
          </p:nvPr>
        </p:nvSpPr>
        <p:spPr>
          <a:xfrm>
            <a:off x="4772555" y="3162545"/>
            <a:ext cx="1097280" cy="257080"/>
          </a:xfrm>
        </p:spPr>
        <p:txBody>
          <a:bodyPr anchor="ctr">
            <a:normAutofit/>
          </a:bodyPr>
          <a:lstStyle>
            <a:lvl1pPr marL="0" indent="0">
              <a:buNone/>
              <a:defRPr sz="1000" b="0">
                <a:solidFill>
                  <a:schemeClr val="bg1"/>
                </a:solidFill>
              </a:defRPr>
            </a:lvl1pPr>
            <a:lvl2pPr marL="180000" indent="0">
              <a:buNone/>
              <a:defRPr sz="800" b="0">
                <a:solidFill>
                  <a:schemeClr val="tx1"/>
                </a:solidFill>
              </a:defRPr>
            </a:lvl2pPr>
            <a:lvl3pPr marL="360000" indent="0">
              <a:buNone/>
              <a:defRPr sz="800" b="0">
                <a:solidFill>
                  <a:schemeClr val="tx1"/>
                </a:solidFill>
              </a:defRPr>
            </a:lvl3pPr>
            <a:lvl4pPr marL="540000" indent="0">
              <a:buNone/>
              <a:defRPr sz="800" b="0">
                <a:solidFill>
                  <a:schemeClr val="tx1"/>
                </a:solidFill>
              </a:defRPr>
            </a:lvl4pPr>
            <a:lvl5pPr marL="720000" indent="0">
              <a:buNone/>
              <a:defRPr sz="800" b="0">
                <a:solidFill>
                  <a:schemeClr val="tx1"/>
                </a:solidFill>
              </a:defRPr>
            </a:lvl5pPr>
          </a:lstStyle>
          <a:p>
            <a:pPr lvl="0"/>
            <a:r>
              <a:rPr lang="en-US" dirty="0"/>
              <a:t>(DD/MMM/YYYY)</a:t>
            </a:r>
          </a:p>
        </p:txBody>
      </p:sp>
    </p:spTree>
    <p:extLst>
      <p:ext uri="{BB962C8B-B14F-4D97-AF65-F5344CB8AC3E}">
        <p14:creationId xmlns:p14="http://schemas.microsoft.com/office/powerpoint/2010/main" val="423128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n-US" noProof="0"/>
              <a:t>Click to edit Master title style</a:t>
            </a:r>
            <a:endParaRPr lang="es-ES" noProof="0" dirty="0"/>
          </a:p>
        </p:txBody>
      </p:sp>
      <p:sp>
        <p:nvSpPr>
          <p:cNvPr id="3" name="Marcador de texto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Aquí se incluye texto ficticio</a:t>
            </a:r>
          </a:p>
        </p:txBody>
      </p:sp>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a:t>
            </a:fld>
            <a:endParaRPr lang="es-ES" noProof="0" dirty="0"/>
          </a:p>
        </p:txBody>
      </p:sp>
      <p:sp>
        <p:nvSpPr>
          <p:cNvPr id="15" name="Marcador de posición de imagen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en-US" noProof="0"/>
              <a:t>Click icon to add picture</a:t>
            </a:r>
            <a:endParaRPr lang="es-ES" noProof="0"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1541" y="6165627"/>
            <a:ext cx="632005" cy="477479"/>
          </a:xfrm>
          <a:prstGeom prst="rect">
            <a:avLst/>
          </a:prstGeom>
        </p:spPr>
      </p:pic>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17493899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633536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14" name="Título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6358391" cy="1325563"/>
          </a:xfrm>
        </p:spPr>
        <p:txBody>
          <a:bodyPr lIns="0" tIns="0" rIns="0" bIns="0" rtlCol="0">
            <a:noAutofit/>
          </a:bodyPr>
          <a:lstStyle>
            <a:lvl1pPr>
              <a:defRPr sz="3200" b="1" cap="all" baseline="0"/>
            </a:lvl1pPr>
          </a:lstStyle>
          <a:p>
            <a:pPr rtl="0"/>
            <a:r>
              <a:rPr lang="en-US" noProof="0"/>
              <a:t>Click to edit Master title style</a:t>
            </a:r>
            <a:endParaRPr lang="es-ES" noProof="0"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7" name="Marcador de posición de contenido 2">
            <a:extLst>
              <a:ext uri="{FF2B5EF4-FFF2-40B4-BE49-F238E27FC236}">
                <a16:creationId xmlns:a16="http://schemas.microsoft.com/office/drawing/2014/main" id="{0FEE9886-36F0-4E06-A3A6-D8F00B0665A1}"/>
              </a:ext>
            </a:extLst>
          </p:cNvPr>
          <p:cNvSpPr>
            <a:spLocks noGrp="1"/>
          </p:cNvSpPr>
          <p:nvPr>
            <p:ph idx="13"/>
          </p:nvPr>
        </p:nvSpPr>
        <p:spPr>
          <a:xfrm>
            <a:off x="7075387" y="499595"/>
            <a:ext cx="4582769" cy="567736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9" name="TextBox 8"/>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295497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n-US" noProof="0"/>
              <a:t>Click to edit Master title style</a:t>
            </a:r>
            <a:endParaRPr lang="es-ES" noProof="0" dirty="0"/>
          </a:p>
        </p:txBody>
      </p:sp>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14" name="Rectángulo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8" name="Marcador de posición de imagen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en-US" noProof="0"/>
              <a:t>Click icon to add picture</a:t>
            </a:r>
            <a:endParaRPr lang="es-ES" noProof="0"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1" name="TextBox 10"/>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417900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03">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Marcador de posición de imagen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
        <p:nvSpPr>
          <p:cNvPr id="9" name="Rectángulo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6" name="Marcador de posición de imagen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en-US" noProof="0"/>
              <a:t>Click icon to add picture</a:t>
            </a:r>
            <a:endParaRPr lang="es-ES" noProof="0" dirty="0"/>
          </a:p>
        </p:txBody>
      </p:sp>
      <p:sp>
        <p:nvSpPr>
          <p:cNvPr id="17" name="Marcador de contenido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21" name="Marcador de contenido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12" name="Marcador de posición de imagen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24" name="TextBox 23"/>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391990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comparació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Rectángulo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accent2"/>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01 va aquí</a:t>
            </a:r>
          </a:p>
        </p:txBody>
      </p:sp>
      <p:sp>
        <p:nvSpPr>
          <p:cNvPr id="23" name="Marcador de posición de contenido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25" name="Marcador de contenido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02 va aquí</a:t>
            </a:r>
          </a:p>
        </p:txBody>
      </p:sp>
      <p:sp>
        <p:nvSpPr>
          <p:cNvPr id="21" name="Elips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
        <p:nvSpPr>
          <p:cNvPr id="28" name="Elips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Marcador de posición de imagen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8" name="TextBox 17"/>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2500705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17" name="Marcador de posición de texto 2">
            <a:extLst>
              <a:ext uri="{FF2B5EF4-FFF2-40B4-BE49-F238E27FC236}">
                <a16:creationId xmlns:a16="http://schemas.microsoft.com/office/drawing/2014/main" id="{1F1226BB-3E56-4E7F-8172-7EC03C9F0BCF}"/>
              </a:ext>
            </a:extLst>
          </p:cNvPr>
          <p:cNvSpPr>
            <a:spLocks noGrp="1"/>
          </p:cNvSpPr>
          <p:nvPr>
            <p:ph idx="1"/>
          </p:nvPr>
        </p:nvSpPr>
        <p:spPr>
          <a:xfrm>
            <a:off x="515938" y="1319792"/>
            <a:ext cx="11142218"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TextBox 7"/>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582179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el equipo">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Elips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Elips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Forma libre: Forma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Forma libre: Forma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Forma libre: Forma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Forma libre: Forma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a:t>Click to edit Master title style</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a:t>
            </a:fld>
            <a:endParaRPr lang="es-ES" noProof="0" dirty="0"/>
          </a:p>
        </p:txBody>
      </p:sp>
      <p:sp>
        <p:nvSpPr>
          <p:cNvPr id="3" name="Marcador de posición de imagen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a:t>Click icon to add picture</a:t>
            </a:r>
            <a:endParaRPr lang="es-ES" noProof="0" dirty="0"/>
          </a:p>
        </p:txBody>
      </p:sp>
      <p:sp>
        <p:nvSpPr>
          <p:cNvPr id="11" name="Marcador de posición de imagen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a:t>Click icon to add picture</a:t>
            </a:r>
            <a:endParaRPr lang="es-ES" noProof="0" dirty="0"/>
          </a:p>
        </p:txBody>
      </p:sp>
      <p:sp>
        <p:nvSpPr>
          <p:cNvPr id="12" name="Marcador de posición de imagen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a:t>Click icon to add picture</a:t>
            </a:r>
            <a:endParaRPr lang="es-ES" noProof="0" dirty="0"/>
          </a:p>
        </p:txBody>
      </p:sp>
      <p:sp>
        <p:nvSpPr>
          <p:cNvPr id="13" name="Marcador de posición de imagen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a:t>Click icon to add picture</a:t>
            </a:r>
            <a:endParaRPr lang="es-ES" noProof="0" dirty="0"/>
          </a:p>
        </p:txBody>
      </p:sp>
      <p:sp>
        <p:nvSpPr>
          <p:cNvPr id="27" name="Marcador de contenido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28" name="Marcador de contenido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29" name="Marcador de contenido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30" name="Marcador de contenido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1" name="Marcador de contenido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32" name="Marcador de contenido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3" name="Marcador de contenido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a:t>Click to edit Master text styles</a:t>
            </a:r>
          </a:p>
        </p:txBody>
      </p:sp>
      <p:sp>
        <p:nvSpPr>
          <p:cNvPr id="34" name="Marcador de contenido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38" y="6219825"/>
            <a:ext cx="494957" cy="373940"/>
          </a:xfrm>
          <a:prstGeom prst="rect">
            <a:avLst/>
          </a:prstGeom>
        </p:spPr>
      </p:pic>
      <p:sp>
        <p:nvSpPr>
          <p:cNvPr id="35" name="TextBox 34"/>
          <p:cNvSpPr txBox="1"/>
          <p:nvPr userDrawn="1"/>
        </p:nvSpPr>
        <p:spPr>
          <a:xfrm>
            <a:off x="1197962" y="6337097"/>
            <a:ext cx="9786551" cy="307777"/>
          </a:xfrm>
          <a:prstGeom prst="rect">
            <a:avLst/>
          </a:prstGeom>
          <a:noFill/>
        </p:spPr>
        <p:txBody>
          <a:bodyPr wrap="square" rtlCol="0">
            <a:spAutoFit/>
          </a:bodyPr>
          <a:lstStyle/>
          <a:p>
            <a:pPr algn="ctr"/>
            <a:r>
              <a:rPr lang="es-MX" sz="1400" i="1" dirty="0">
                <a:solidFill>
                  <a:schemeClr val="bg2">
                    <a:lumMod val="75000"/>
                  </a:schemeClr>
                </a:solidFill>
              </a:rPr>
              <a:t>EZS2501-F1-Rev C</a:t>
            </a:r>
            <a:endParaRPr lang="en-US" sz="1400" i="1" dirty="0">
              <a:solidFill>
                <a:schemeClr val="bg2">
                  <a:lumMod val="75000"/>
                </a:schemeClr>
              </a:solidFill>
            </a:endParaRPr>
          </a:p>
        </p:txBody>
      </p:sp>
    </p:spTree>
    <p:extLst>
      <p:ext uri="{BB962C8B-B14F-4D97-AF65-F5344CB8AC3E}">
        <p14:creationId xmlns:p14="http://schemas.microsoft.com/office/powerpoint/2010/main" val="133783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14758FF-3187-4609-B511-E3487A9781F9}" type="datetime1">
              <a:rPr lang="es-ES" noProof="0" smtClean="0"/>
              <a:t>10/09/2025</a:t>
            </a:fld>
            <a:endParaRPr lang="es-ES" noProof="0" dirty="0"/>
          </a:p>
        </p:txBody>
      </p:sp>
      <p:sp>
        <p:nvSpPr>
          <p:cNvPr id="5" name="Marcador de pie de página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i="1" dirty="0">
                <a:solidFill>
                  <a:schemeClr val="bg2">
                    <a:lumMod val="75000"/>
                  </a:schemeClr>
                </a:solidFill>
              </a:rPr>
              <a:t>EZS2501-F1-Rev C</a:t>
            </a:r>
            <a:endParaRPr lang="en-US" i="1" dirty="0">
              <a:solidFill>
                <a:schemeClr val="bg2">
                  <a:lumMod val="75000"/>
                </a:schemeClr>
              </a:solidFill>
            </a:endParaRPr>
          </a:p>
        </p:txBody>
      </p:sp>
      <p:sp>
        <p:nvSpPr>
          <p:cNvPr id="6" name="Marcador de posición de número de diapositiva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s-ES" noProof="0" smtClean="0"/>
              <a:t>‹#›</a:t>
            </a:fld>
            <a:endParaRPr lang="es-ES" noProof="0" dirty="0"/>
          </a:p>
        </p:txBody>
      </p:sp>
    </p:spTree>
    <p:extLst>
      <p:ext uri="{BB962C8B-B14F-4D97-AF65-F5344CB8AC3E}">
        <p14:creationId xmlns:p14="http://schemas.microsoft.com/office/powerpoint/2010/main" val="150128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1" r:id="rId19"/>
    <p:sldLayoutId id="2147483682"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file:///\\One.ad\s005\CHO\data\Departments\Material%20Control\Purchasing\Planner-Buyer\8.%20Entrenamiento\Manual%20Planeacion%20Extenso.pdf"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file:///\\One.ad\s005\CHO\data\Departments\Material%20Control\Purchasing\Planner-Buyer\8.%20Entrenamiento\Manual%20Planeacion%20Extenso.pdf"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hyperlink" Target="http://ezroyal4.ezairinterior.com/cgi-bin/wspd_cgi.sh/WService=wsliveez/wpt/module.r?cmodule=wcdrp"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ezairinterior.sharepoint.com/:l:/g/FDsiFX-htq1HjvXqBJUKfnwBDBKwKlnv3j8CXCJO2Q_zbg?e=MYu0xP" TargetMode="External"/><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zairinterior.sharepoint.com/:l:/g/FP_7C9vyDgFOhLSOOld9-3MBI3XJYCBTN3MOV_BrohQsoQ?e=srRmBW"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ezairinterior.sharepoint.com/:l:/g/FM5ceCmYpvVOigSJ7DzWv08Bfb5Ot9kp3nYYx9JwwvmsKQ?e=KWvJ4j" TargetMode="External"/><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ezroyal4.ezairinterior.com/cgi-bin/wspd_cgi.sh/WService=wsliveez/wpo/poInq.r" TargetMode="External"/><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ezroyal4.ezairinterior.com/cgi-bin/wspd_cgi.sh/WService=wsliveez/wpo/poInq.r" TargetMode="External"/><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ezairinterior.sharepoint.com/:l:/g/FDsiFX-htq1HjvXqBJUKfnwBDBKwKlnv3j8CXCJO2Q_zbg?e=MYu0xP" TargetMode="External"/><Relationship Id="rId3" Type="http://schemas.openxmlformats.org/officeDocument/2006/relationships/hyperlink" Target="file:///\\One.ad\s005\CHO\data\Departments\Material%20Control\Purchasing\Downloads" TargetMode="External"/><Relationship Id="rId7" Type="http://schemas.openxmlformats.org/officeDocument/2006/relationships/hyperlink" Target="https://ezairinterior.sharepoint.com/:l:/g/FM5ceCmYpvVOigSJ7DzWv08Bfb5Ot9kp3nYYx9JwwvmsKQ?e=KWvJ4j" TargetMode="External"/><Relationship Id="rId12" Type="http://schemas.openxmlformats.org/officeDocument/2006/relationships/hyperlink" Target="https://ezairinterior-my.sharepoint.com/:x:/p/order_entry/ETxTixwKmqRAmsYh8ai4NbUBuzUanv0uHGUN9bYC74KFcg?e=skzBUG" TargetMode="External"/><Relationship Id="rId2" Type="http://schemas.openxmlformats.org/officeDocument/2006/relationships/hyperlink" Target="file:///\\One.ad\s005\CHO\data\Departments\Material%20Control\Purchasing\Planner-Buyer\0-%20Buyer%20distribution" TargetMode="External"/><Relationship Id="rId1" Type="http://schemas.openxmlformats.org/officeDocument/2006/relationships/slideLayout" Target="../slideLayouts/slideLayout8.xml"/><Relationship Id="rId6" Type="http://schemas.openxmlformats.org/officeDocument/2006/relationships/hyperlink" Target="file:///\\One.ad\s005\CHO\data\Departments\Material%20Control\Purchasing\Planner-Buyer\1.%20Action%20Messages\2025" TargetMode="External"/><Relationship Id="rId11" Type="http://schemas.openxmlformats.org/officeDocument/2006/relationships/hyperlink" Target="http://ezroyal4.ezairinterior.com/cgi-bin/wspd_cgi.sh/WService=wsliveez/wpt/cndlogon.r" TargetMode="External"/><Relationship Id="rId5" Type="http://schemas.openxmlformats.org/officeDocument/2006/relationships/hyperlink" Target="file:///\\One.ad\s005\CHO\data\Departments\Material%20Control\Purchasing\Future%20Shortages%20Report" TargetMode="External"/><Relationship Id="rId10" Type="http://schemas.openxmlformats.org/officeDocument/2006/relationships/hyperlink" Target="http://ezanoc1cho:91/PO/PurchaseOrders.aspx" TargetMode="External"/><Relationship Id="rId4" Type="http://schemas.openxmlformats.org/officeDocument/2006/relationships/hyperlink" Target="file:///\\One.ad\s005\CHO\data\Departments\Material%20Control\Purchasing\Planner-Buyer\2.%20Open%20Order\Open%20Order\OOR-2025" TargetMode="External"/><Relationship Id="rId9" Type="http://schemas.openxmlformats.org/officeDocument/2006/relationships/hyperlink" Target="https://ezairinterior.sharepoint.com/:l:/g/FP_7C9vyDgFOhLSOOld9-3MBI3XJYCBTN3MOV_BrohQsoQ?e=srRmBW"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zroyal4train.ezairinterior.com/" TargetMode="External"/><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hyperlink" Target="http://ezroyal4train.ezairinterior.com/cgi-bin/wspd_cgi.sh/WService=wstrainez/wpt/cndlogon.r"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hyperlink" Target="file:///\\One.ad\s005\CHO\data\Departments\Material%20Control\Purchasing\Planner-Buyer\2.%20Open%20Order\Open%20Order\OOR-202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file:///\\One.ad\s005\CHO\data\Departments\Material%20Control\Purchasing\Planner-Buyer\1.%20Action%20Messages\2025"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bin"/><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hyperlink" Target="http://ezanoc1cho:91/ANDON/Tickets/New.aspx" TargetMode="Externa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file:///\\One.ad\s005\CHO\data\Departments\Material%20Control\Purchasing\Future%20Shortages%20Report" TargetMode="External"/><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iriobravowms.com/login" TargetMode="External"/><Relationship Id="rId1" Type="http://schemas.openxmlformats.org/officeDocument/2006/relationships/slideLayout" Target="../slideLayouts/slideLayout8.xml"/><Relationship Id="rId5" Type="http://schemas.openxmlformats.org/officeDocument/2006/relationships/hyperlink" Target="Packing%20de%20Importacion.docx" TargetMode="Externa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iriobravowms.com/login"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ezairinterior-my.sharepoint.com/:x:/p/order_entry/ETxTixwKmqRAmsYh8ai4NbUBuzUanv0uHGUN9bYC74KFcg?e=skzBUG"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file:///\\seza-ps1"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MKL%20Y%20AVIONES.docx" TargetMode="External"/><Relationship Id="rId2" Type="http://schemas.openxmlformats.org/officeDocument/2006/relationships/image" Target="../media/image12.bin"/><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8EF7BD-FE81-4B20-8DC5-0B3EB736F9F8}"/>
              </a:ext>
            </a:extLst>
          </p:cNvPr>
          <p:cNvSpPr>
            <a:spLocks noGrp="1"/>
          </p:cNvSpPr>
          <p:nvPr>
            <p:ph type="ctrTitle"/>
          </p:nvPr>
        </p:nvSpPr>
        <p:spPr>
          <a:xfrm>
            <a:off x="5735960" y="1916832"/>
            <a:ext cx="5029472" cy="2090808"/>
          </a:xfrm>
        </p:spPr>
        <p:txBody>
          <a:bodyPr rtlCol="0"/>
          <a:lstStyle/>
          <a:p>
            <a:pPr algn="ctr"/>
            <a:r>
              <a:rPr lang="en-US" dirty="0" err="1">
                <a:solidFill>
                  <a:srgbClr val="00B0F0"/>
                </a:solidFill>
                <a:latin typeface="Aptos" panose="020B0004020202020204" pitchFamily="34" charset="0"/>
                <a:cs typeface="Times New Roman" panose="02020603050405020304" pitchFamily="18" charset="0"/>
              </a:rPr>
              <a:t>Entrenamiento</a:t>
            </a:r>
            <a:br>
              <a:rPr lang="en-US" dirty="0">
                <a:solidFill>
                  <a:srgbClr val="00B0F0"/>
                </a:solidFill>
                <a:latin typeface="Aptos" panose="020B0004020202020204" pitchFamily="34" charset="0"/>
                <a:cs typeface="Times New Roman" panose="02020603050405020304" pitchFamily="18" charset="0"/>
              </a:rPr>
            </a:br>
            <a:r>
              <a:rPr lang="en-US" dirty="0" err="1">
                <a:solidFill>
                  <a:srgbClr val="00B0F0"/>
                </a:solidFill>
                <a:latin typeface="Aptos" panose="020B0004020202020204" pitchFamily="34" charset="0"/>
                <a:cs typeface="Times New Roman" panose="02020603050405020304" pitchFamily="18" charset="0"/>
              </a:rPr>
              <a:t>compras</a:t>
            </a:r>
            <a:r>
              <a:rPr lang="en-US" dirty="0">
                <a:solidFill>
                  <a:srgbClr val="00B0F0"/>
                </a:solidFill>
                <a:latin typeface="Aptos" panose="020B0004020202020204" pitchFamily="34" charset="0"/>
                <a:cs typeface="Times New Roman" panose="02020603050405020304" pitchFamily="18" charset="0"/>
              </a:rPr>
              <a:t> t</a:t>
            </a:r>
            <a:r>
              <a:rPr lang="es-MX" dirty="0" err="1">
                <a:solidFill>
                  <a:srgbClr val="00B0F0"/>
                </a:solidFill>
                <a:latin typeface="Aptos" panose="020B0004020202020204" pitchFamily="34" charset="0"/>
                <a:cs typeface="Times New Roman" panose="02020603050405020304" pitchFamily="18" charset="0"/>
              </a:rPr>
              <a:t>ácticas</a:t>
            </a:r>
            <a:endParaRPr lang="es-ES" dirty="0">
              <a:solidFill>
                <a:srgbClr val="00B0F0"/>
              </a:solidFill>
            </a:endParaRPr>
          </a:p>
        </p:txBody>
      </p:sp>
    </p:spTree>
    <p:extLst>
      <p:ext uri="{BB962C8B-B14F-4D97-AF65-F5344CB8AC3E}">
        <p14:creationId xmlns:p14="http://schemas.microsoft.com/office/powerpoint/2010/main" val="82121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a:t>
            </a:r>
            <a:r>
              <a:rPr lang="en-US" dirty="0" err="1"/>
              <a:t>Qué</a:t>
            </a:r>
            <a:r>
              <a:rPr lang="en-US" dirty="0"/>
              <a:t> </a:t>
            </a:r>
            <a:r>
              <a:rPr lang="en-US" dirty="0" err="1"/>
              <a:t>ComPRAMOS</a:t>
            </a:r>
            <a:r>
              <a:rPr lang="en-US" dirty="0"/>
              <a:t>? MLIK</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10</a:t>
            </a:fld>
            <a:endParaRPr lang="es-ES" noProof="0" dirty="0"/>
          </a:p>
        </p:txBody>
      </p:sp>
      <p:sp>
        <p:nvSpPr>
          <p:cNvPr id="4" name="Content Placeholder 3"/>
          <p:cNvSpPr>
            <a:spLocks noGrp="1"/>
          </p:cNvSpPr>
          <p:nvPr>
            <p:ph idx="1"/>
          </p:nvPr>
        </p:nvSpPr>
        <p:spPr>
          <a:xfrm>
            <a:off x="399952" y="1412776"/>
            <a:ext cx="5724078" cy="5042963"/>
          </a:xfrm>
        </p:spPr>
        <p:txBody>
          <a:bodyPr>
            <a:normAutofit lnSpcReduction="10000"/>
          </a:bodyPr>
          <a:lstStyle/>
          <a:p>
            <a:pPr marL="0" indent="0">
              <a:buNone/>
            </a:pPr>
            <a:r>
              <a:rPr lang="es-ES" dirty="0"/>
              <a:t>Existen 2 tipos de materiales dentro de nuestro sistema diferenciados por su código MLIK:</a:t>
            </a:r>
            <a:br>
              <a:rPr lang="es-ES" b="1" dirty="0"/>
            </a:br>
            <a:r>
              <a:rPr lang="es-ES" b="1" u="sng" dirty="0">
                <a:solidFill>
                  <a:schemeClr val="accent3">
                    <a:lumMod val="50000"/>
                    <a:lumOff val="50000"/>
                  </a:schemeClr>
                </a:solidFill>
              </a:rPr>
              <a:t>[L]</a:t>
            </a:r>
            <a:r>
              <a:rPr lang="es-ES" b="1" u="sng" dirty="0" err="1">
                <a:solidFill>
                  <a:schemeClr val="accent3">
                    <a:lumMod val="50000"/>
                    <a:lumOff val="50000"/>
                  </a:schemeClr>
                </a:solidFill>
              </a:rPr>
              <a:t>ocally</a:t>
            </a:r>
            <a:r>
              <a:rPr lang="es-ES" b="1" u="sng" dirty="0">
                <a:solidFill>
                  <a:schemeClr val="accent3">
                    <a:lumMod val="50000"/>
                    <a:lumOff val="50000"/>
                  </a:schemeClr>
                </a:solidFill>
              </a:rPr>
              <a:t> </a:t>
            </a:r>
            <a:r>
              <a:rPr lang="es-ES" b="1" u="sng" dirty="0" err="1">
                <a:solidFill>
                  <a:schemeClr val="accent3">
                    <a:lumMod val="50000"/>
                    <a:lumOff val="50000"/>
                  </a:schemeClr>
                </a:solidFill>
              </a:rPr>
              <a:t>purchased</a:t>
            </a:r>
            <a:r>
              <a:rPr lang="es-ES" b="1" u="sng" dirty="0">
                <a:solidFill>
                  <a:schemeClr val="accent3">
                    <a:lumMod val="50000"/>
                    <a:lumOff val="50000"/>
                  </a:schemeClr>
                </a:solidFill>
              </a:rPr>
              <a:t>: Materia prima que se tiene que comprar</a:t>
            </a:r>
            <a:br>
              <a:rPr lang="es-ES" b="1" dirty="0"/>
            </a:br>
            <a:r>
              <a:rPr lang="es-ES" dirty="0">
                <a:solidFill>
                  <a:srgbClr val="FF0000"/>
                </a:solidFill>
              </a:rPr>
              <a:t>[M]</a:t>
            </a:r>
            <a:r>
              <a:rPr lang="es-ES" dirty="0" err="1">
                <a:solidFill>
                  <a:srgbClr val="FF0000"/>
                </a:solidFill>
              </a:rPr>
              <a:t>anufactured</a:t>
            </a:r>
            <a:r>
              <a:rPr lang="es-ES" dirty="0">
                <a:solidFill>
                  <a:srgbClr val="FF0000"/>
                </a:solidFill>
              </a:rPr>
              <a:t> Material: fabricado internamente</a:t>
            </a:r>
            <a:br>
              <a:rPr lang="es-ES" b="1" dirty="0">
                <a:solidFill>
                  <a:srgbClr val="FF0000"/>
                </a:solidFill>
              </a:rPr>
            </a:br>
            <a:br>
              <a:rPr lang="es-ES" dirty="0">
                <a:solidFill>
                  <a:srgbClr val="FF0000"/>
                </a:solidFill>
              </a:rPr>
            </a:br>
            <a:r>
              <a:rPr lang="es-ES" dirty="0"/>
              <a:t>Actualmente se tienen aproximadamente 5,000 números de parte comprados “L” activos, y 11,000 “M” activos.</a:t>
            </a:r>
            <a:br>
              <a:rPr lang="es-ES" dirty="0"/>
            </a:br>
            <a:r>
              <a:rPr lang="es-ES" dirty="0"/>
              <a:t>Y en total 140,000 creados</a:t>
            </a:r>
          </a:p>
        </p:txBody>
      </p:sp>
      <p:pic>
        <p:nvPicPr>
          <p:cNvPr id="5" name="Picture 4"/>
          <p:cNvPicPr>
            <a:picLocks noChangeAspect="1"/>
          </p:cNvPicPr>
          <p:nvPr/>
        </p:nvPicPr>
        <p:blipFill>
          <a:blip r:embed="rId2"/>
          <a:stretch>
            <a:fillRect/>
          </a:stretch>
        </p:blipFill>
        <p:spPr>
          <a:xfrm>
            <a:off x="6091238" y="277081"/>
            <a:ext cx="2376264" cy="5904657"/>
          </a:xfrm>
          <a:prstGeom prst="rect">
            <a:avLst/>
          </a:prstGeom>
        </p:spPr>
      </p:pic>
      <p:sp>
        <p:nvSpPr>
          <p:cNvPr id="6" name="Rectangle 5"/>
          <p:cNvSpPr/>
          <p:nvPr/>
        </p:nvSpPr>
        <p:spPr>
          <a:xfrm>
            <a:off x="6093512" y="2132856"/>
            <a:ext cx="1658671" cy="36004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812773" y="1617979"/>
            <a:ext cx="1977945" cy="53940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06756" y="797625"/>
            <a:ext cx="3585244" cy="738664"/>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b="1" dirty="0" err="1">
                <a:solidFill>
                  <a:srgbClr val="191970"/>
                </a:solidFill>
              </a:rPr>
              <a:t>En</a:t>
            </a:r>
            <a:r>
              <a:rPr lang="en-US" sz="1400" b="1" dirty="0">
                <a:solidFill>
                  <a:srgbClr val="191970"/>
                </a:solidFill>
              </a:rPr>
              <a:t> </a:t>
            </a:r>
            <a:r>
              <a:rPr lang="en-US" sz="1400" b="1" dirty="0">
                <a:solidFill>
                  <a:srgbClr val="191970"/>
                </a:solidFill>
                <a:latin typeface="Verdana" panose="020B0604030504040204" pitchFamily="34" charset="0"/>
              </a:rPr>
              <a:t>“CDRP” </a:t>
            </a:r>
            <a:r>
              <a:rPr lang="en-US" sz="1400" b="1" dirty="0">
                <a:solidFill>
                  <a:schemeClr val="tx1"/>
                </a:solidFill>
              </a:rPr>
              <a:t>(</a:t>
            </a:r>
            <a:r>
              <a:rPr lang="en-US" sz="1400" b="1" dirty="0" err="1">
                <a:solidFill>
                  <a:schemeClr val="tx1"/>
                </a:solidFill>
              </a:rPr>
              <a:t>asi</a:t>
            </a:r>
            <a:r>
              <a:rPr lang="en-US" sz="1400" b="1" dirty="0">
                <a:solidFill>
                  <a:schemeClr val="tx1"/>
                </a:solidFill>
              </a:rPr>
              <a:t> </a:t>
            </a:r>
            <a:r>
              <a:rPr lang="en-US" sz="1400" b="1" dirty="0" err="1">
                <a:solidFill>
                  <a:schemeClr val="tx1"/>
                </a:solidFill>
              </a:rPr>
              <a:t>como</a:t>
            </a:r>
            <a:r>
              <a:rPr lang="en-US" sz="1400" b="1" dirty="0">
                <a:solidFill>
                  <a:schemeClr val="tx1"/>
                </a:solidFill>
              </a:rPr>
              <a:t> </a:t>
            </a:r>
            <a:r>
              <a:rPr lang="en-US" sz="1400" b="1" dirty="0" err="1">
                <a:solidFill>
                  <a:schemeClr val="tx1"/>
                </a:solidFill>
              </a:rPr>
              <a:t>en</a:t>
            </a:r>
            <a:r>
              <a:rPr lang="en-US" sz="1400" b="1" dirty="0">
                <a:solidFill>
                  <a:schemeClr val="tx1"/>
                </a:solidFill>
              </a:rPr>
              <a:t> </a:t>
            </a:r>
            <a:r>
              <a:rPr lang="en-US" sz="1400" b="1" dirty="0" err="1">
                <a:solidFill>
                  <a:schemeClr val="tx1"/>
                </a:solidFill>
              </a:rPr>
              <a:t>otras</a:t>
            </a:r>
            <a:r>
              <a:rPr lang="en-US" sz="1400" b="1" dirty="0">
                <a:solidFill>
                  <a:schemeClr val="tx1"/>
                </a:solidFill>
              </a:rPr>
              <a:t> </a:t>
            </a:r>
            <a:r>
              <a:rPr lang="en-US" sz="1400" b="1" dirty="0" err="1">
                <a:solidFill>
                  <a:schemeClr val="tx1"/>
                </a:solidFill>
              </a:rPr>
              <a:t>partes</a:t>
            </a:r>
            <a:r>
              <a:rPr lang="en-US" sz="1400" b="1" dirty="0">
                <a:solidFill>
                  <a:schemeClr val="tx1"/>
                </a:solidFill>
              </a:rPr>
              <a:t> del Sistema) </a:t>
            </a:r>
            <a:r>
              <a:rPr lang="en-US" sz="1400" b="1" dirty="0" err="1">
                <a:solidFill>
                  <a:schemeClr val="tx1"/>
                </a:solidFill>
              </a:rPr>
              <a:t>puedes</a:t>
            </a:r>
            <a:r>
              <a:rPr lang="en-US" sz="1400" b="1" dirty="0">
                <a:solidFill>
                  <a:schemeClr val="tx1"/>
                </a:solidFill>
              </a:rPr>
              <a:t> </a:t>
            </a:r>
            <a:r>
              <a:rPr lang="en-US" sz="1400" b="1" dirty="0" err="1">
                <a:solidFill>
                  <a:schemeClr val="tx1"/>
                </a:solidFill>
              </a:rPr>
              <a:t>revisar</a:t>
            </a:r>
            <a:r>
              <a:rPr lang="en-US" sz="1400" b="1" dirty="0">
                <a:solidFill>
                  <a:schemeClr val="tx1"/>
                </a:solidFill>
              </a:rPr>
              <a:t> el </a:t>
            </a:r>
            <a:r>
              <a:rPr lang="en-US" sz="1400" b="1" dirty="0" err="1">
                <a:solidFill>
                  <a:schemeClr val="tx1"/>
                </a:solidFill>
              </a:rPr>
              <a:t>tipo</a:t>
            </a:r>
            <a:r>
              <a:rPr lang="en-US" sz="1400" b="1" dirty="0">
                <a:solidFill>
                  <a:schemeClr val="tx1"/>
                </a:solidFill>
              </a:rPr>
              <a:t> de </a:t>
            </a:r>
            <a:r>
              <a:rPr lang="en-US" sz="1400" b="1" dirty="0" err="1">
                <a:solidFill>
                  <a:schemeClr val="tx1"/>
                </a:solidFill>
              </a:rPr>
              <a:t>código</a:t>
            </a:r>
            <a:r>
              <a:rPr lang="en-US" sz="1400" b="1" dirty="0">
                <a:solidFill>
                  <a:schemeClr val="tx1"/>
                </a:solidFill>
              </a:rPr>
              <a:t> de material.</a:t>
            </a:r>
            <a:endParaRPr lang="en-US" sz="1400" dirty="0">
              <a:solidFill>
                <a:schemeClr val="tx1"/>
              </a:solidFill>
            </a:endParaRPr>
          </a:p>
        </p:txBody>
      </p:sp>
    </p:spTree>
    <p:extLst>
      <p:ext uri="{BB962C8B-B14F-4D97-AF65-F5344CB8AC3E}">
        <p14:creationId xmlns:p14="http://schemas.microsoft.com/office/powerpoint/2010/main" val="397522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11</a:t>
            </a:fld>
            <a:endParaRPr lang="es-ES" noProof="0" dirty="0"/>
          </a:p>
        </p:txBody>
      </p:sp>
      <p:pic>
        <p:nvPicPr>
          <p:cNvPr id="5" name="Picture 4"/>
          <p:cNvPicPr>
            <a:picLocks noChangeAspect="1"/>
          </p:cNvPicPr>
          <p:nvPr/>
        </p:nvPicPr>
        <p:blipFill>
          <a:blip r:embed="rId2"/>
          <a:stretch>
            <a:fillRect/>
          </a:stretch>
        </p:blipFill>
        <p:spPr>
          <a:xfrm>
            <a:off x="0" y="262989"/>
            <a:ext cx="2567608" cy="6380118"/>
          </a:xfrm>
          <a:prstGeom prst="rect">
            <a:avLst/>
          </a:prstGeom>
        </p:spPr>
      </p:pic>
      <p:sp>
        <p:nvSpPr>
          <p:cNvPr id="13" name="Rectangle 3"/>
          <p:cNvSpPr>
            <a:spLocks noChangeArrowheads="1"/>
          </p:cNvSpPr>
          <p:nvPr/>
        </p:nvSpPr>
        <p:spPr bwMode="auto">
          <a:xfrm>
            <a:off x="2567608" y="220001"/>
            <a:ext cx="10056440"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Revision (A1): </a:t>
            </a:r>
            <a:r>
              <a:rPr kumimoji="0" lang="en-US" altLang="en-US" sz="800" b="0" i="0" u="none" strike="noStrike" cap="none" normalizeH="0" baseline="0" dirty="0">
                <a:ln>
                  <a:noFill/>
                </a:ln>
                <a:solidFill>
                  <a:schemeClr val="tx1"/>
                </a:solidFill>
                <a:effectLst/>
                <a:latin typeface="Arial" panose="020B0604020202020204" pitchFamily="34" charset="0"/>
              </a:rPr>
              <a:t>La </a:t>
            </a:r>
            <a:r>
              <a:rPr kumimoji="0" lang="en-US" altLang="en-US" sz="800" b="0" i="0" u="none" strike="noStrike" cap="none" normalizeH="0" baseline="0" dirty="0" err="1">
                <a:ln>
                  <a:noFill/>
                </a:ln>
                <a:solidFill>
                  <a:schemeClr val="tx1"/>
                </a:solidFill>
                <a:effectLst/>
                <a:latin typeface="Arial" panose="020B0604020202020204" pitchFamily="34" charset="0"/>
              </a:rPr>
              <a:t>versión</a:t>
            </a:r>
            <a:r>
              <a:rPr kumimoji="0" lang="en-US" altLang="en-US" sz="800" b="0" i="0" u="none" strike="noStrike" cap="none" normalizeH="0" baseline="0" dirty="0">
                <a:ln>
                  <a:noFill/>
                </a:ln>
                <a:solidFill>
                  <a:schemeClr val="tx1"/>
                </a:solidFill>
                <a:effectLst/>
                <a:latin typeface="Arial" panose="020B0604020202020204" pitchFamily="34" charset="0"/>
              </a:rPr>
              <a:t> del </a:t>
            </a:r>
            <a:r>
              <a:rPr kumimoji="0" lang="en-US" altLang="en-US" sz="800" b="0" i="0" u="none" strike="noStrike" cap="none" normalizeH="0" baseline="0" dirty="0" err="1">
                <a:ln>
                  <a:noFill/>
                </a:ln>
                <a:solidFill>
                  <a:schemeClr val="tx1"/>
                </a:solidFill>
                <a:effectLst/>
                <a:latin typeface="Arial" panose="020B0604020202020204" pitchFamily="34" charset="0"/>
              </a:rPr>
              <a:t>ítem</a:t>
            </a:r>
            <a:r>
              <a:rPr kumimoji="0" lang="en-US" altLang="en-US" sz="800" b="0" i="0" u="none" strike="noStrike" cap="none" normalizeH="0" baseline="0" dirty="0">
                <a:ln>
                  <a:noFill/>
                </a:ln>
                <a:solidFill>
                  <a:schemeClr val="tx1"/>
                </a:solidFill>
                <a:effectLst/>
                <a:latin typeface="Arial" panose="020B0604020202020204" pitchFamily="34" charset="0"/>
              </a:rPr>
              <a:t>. Se </a:t>
            </a:r>
            <a:r>
              <a:rPr kumimoji="0" lang="en-US" altLang="en-US" sz="800" b="0" i="0" u="none" strike="noStrike" cap="none" normalizeH="0" baseline="0" dirty="0" err="1">
                <a:ln>
                  <a:noFill/>
                </a:ln>
                <a:solidFill>
                  <a:schemeClr val="tx1"/>
                </a:solidFill>
                <a:effectLst/>
                <a:latin typeface="Arial" panose="020B0604020202020204" pitchFamily="34" charset="0"/>
              </a:rPr>
              <a:t>usa</a:t>
            </a:r>
            <a:r>
              <a:rPr kumimoji="0" lang="en-US" altLang="en-US" sz="800" b="0" i="0" u="none" strike="noStrike" cap="none" normalizeH="0" baseline="0" dirty="0">
                <a:ln>
                  <a:noFill/>
                </a:ln>
                <a:solidFill>
                  <a:schemeClr val="tx1"/>
                </a:solidFill>
                <a:effectLst/>
                <a:latin typeface="Arial" panose="020B0604020202020204" pitchFamily="34" charset="0"/>
              </a:rPr>
              <a:t> para </a:t>
            </a:r>
            <a:r>
              <a:rPr kumimoji="0" lang="en-US" altLang="en-US" sz="800" b="0" i="0" u="none" strike="noStrike" cap="none" normalizeH="0" baseline="0" dirty="0" err="1">
                <a:ln>
                  <a:noFill/>
                </a:ln>
                <a:solidFill>
                  <a:schemeClr val="tx1"/>
                </a:solidFill>
                <a:effectLst/>
                <a:latin typeface="Arial" panose="020B0604020202020204" pitchFamily="34" charset="0"/>
              </a:rPr>
              <a:t>identificar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cambios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especificaciones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ingeniería</a:t>
            </a:r>
            <a:r>
              <a:rPr kumimoji="0" lang="en-US" altLang="en-US" sz="800" b="0" i="0" u="none" strike="noStrike" cap="none" normalizeH="0" baseline="0" dirty="0">
                <a:ln>
                  <a:noFill/>
                </a:ln>
                <a:solidFill>
                  <a:schemeClr val="tx1"/>
                </a:solidFill>
                <a:effectLst/>
                <a:latin typeface="Arial" panose="020B0604020202020204" pitchFamily="34" charset="0"/>
              </a:rPr>
              <a:t>, o </a:t>
            </a:r>
            <a:r>
              <a:rPr kumimoji="0" lang="en-US" altLang="en-US" sz="800" b="0" i="0" u="none" strike="noStrike" cap="none" normalizeH="0" baseline="0" dirty="0" err="1">
                <a:ln>
                  <a:noFill/>
                </a:ln>
                <a:solidFill>
                  <a:schemeClr val="tx1"/>
                </a:solidFill>
                <a:effectLst/>
                <a:latin typeface="Arial" panose="020B0604020202020204" pitchFamily="34" charset="0"/>
              </a:rPr>
              <a:t>configuraciones</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Unit of Measure (SH):</a:t>
            </a:r>
            <a:r>
              <a:rPr kumimoji="0" lang="en-US" altLang="en-US" sz="800" b="0" i="0" u="none" strike="noStrike" cap="none" normalizeH="0" baseline="0" dirty="0" err="1">
                <a:ln>
                  <a:noFill/>
                </a:ln>
                <a:solidFill>
                  <a:schemeClr val="tx1"/>
                </a:solidFill>
                <a:effectLst/>
                <a:latin typeface="Arial" panose="020B0604020202020204" pitchFamily="34" charset="0"/>
              </a:rPr>
              <a:t>Unidad</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medida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estándar</a:t>
            </a:r>
            <a:r>
              <a:rPr kumimoji="0" lang="en-US" altLang="en-US" sz="800" b="0" i="0" u="none" strike="noStrike" cap="none" normalizeH="0" baseline="0" dirty="0">
                <a:ln>
                  <a:noFill/>
                </a:ln>
                <a:solidFill>
                  <a:schemeClr val="tx1"/>
                </a:solidFill>
                <a:effectLst/>
                <a:latin typeface="Arial" panose="020B0604020202020204" pitchFamily="34" charset="0"/>
              </a:rPr>
              <a:t> para </a:t>
            </a:r>
            <a:r>
              <a:rPr kumimoji="0" lang="en-US" altLang="en-US" sz="800" b="0" i="0" u="none" strike="noStrike" cap="none" normalizeH="0" baseline="0" dirty="0" err="1">
                <a:ln>
                  <a:noFill/>
                </a:ln>
                <a:solidFill>
                  <a:schemeClr val="tx1"/>
                </a:solidFill>
                <a:effectLst/>
                <a:latin typeface="Arial" panose="020B0604020202020204" pitchFamily="34" charset="0"/>
              </a:rPr>
              <a:t>este</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producto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Ejemplo</a:t>
            </a:r>
            <a:r>
              <a:rPr kumimoji="0" lang="en-US" altLang="en-US" sz="800" b="0" i="0" u="none" strike="noStrike" cap="none" normalizeH="0" baseline="0" dirty="0">
                <a:ln>
                  <a:noFill/>
                </a:ln>
                <a:solidFill>
                  <a:schemeClr val="tx1"/>
                </a:solidFill>
                <a:effectLst/>
                <a:latin typeface="Arial" panose="020B0604020202020204" pitchFamily="34" charset="0"/>
              </a:rPr>
              <a:t>: SH “Sheet” </a:t>
            </a:r>
            <a:r>
              <a:rPr kumimoji="0" lang="en-US" altLang="en-US" sz="800" b="0" i="0" u="none" strike="noStrike" cap="none" normalizeH="0" baseline="0" dirty="0" err="1">
                <a:ln>
                  <a:noFill/>
                </a:ln>
                <a:solidFill>
                  <a:schemeClr val="tx1"/>
                </a:solidFill>
                <a:effectLst/>
                <a:latin typeface="Arial" panose="020B0604020202020204" pitchFamily="34" charset="0"/>
              </a:rPr>
              <a:t>existen</a:t>
            </a:r>
            <a:r>
              <a:rPr lang="en-US" altLang="en-US" sz="800" dirty="0">
                <a:latin typeface="Arial" panose="020B0604020202020204" pitchFamily="34" charset="0"/>
              </a:rPr>
              <a:t> (EA, FT, LY, IN, KIT, PC, QT, YD, TB, OZ, GL)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MLIK Code (L):</a:t>
            </a:r>
            <a:r>
              <a:rPr lang="en-US" altLang="en-US" sz="800" dirty="0">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Código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interno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clasificación</a:t>
            </a:r>
            <a:r>
              <a:rPr kumimoji="0" lang="en-US" altLang="en-US" sz="800" b="0" i="0" u="none" strike="noStrike" cap="none" normalizeH="0" baseline="0" dirty="0">
                <a:ln>
                  <a:noFill/>
                </a:ln>
                <a:solidFill>
                  <a:schemeClr val="tx1"/>
                </a:solidFill>
                <a:effectLst/>
                <a:latin typeface="Arial" panose="020B0604020202020204" pitchFamily="34" charset="0"/>
              </a:rPr>
              <a:t> para el MRP. A </a:t>
            </a:r>
            <a:r>
              <a:rPr kumimoji="0" lang="en-US" altLang="en-US" sz="800" b="0" i="0" u="none" strike="noStrike" cap="none" normalizeH="0" baseline="0" dirty="0" err="1">
                <a:ln>
                  <a:noFill/>
                </a:ln>
                <a:solidFill>
                  <a:schemeClr val="tx1"/>
                </a:solidFill>
                <a:effectLst/>
                <a:latin typeface="Arial" panose="020B0604020202020204" pitchFamily="34" charset="0"/>
              </a:rPr>
              <a:t>veces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está</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relacionado</a:t>
            </a:r>
            <a:r>
              <a:rPr kumimoji="0" lang="en-US" altLang="en-US" sz="800" b="0" i="0" u="none" strike="noStrike" cap="none" normalizeH="0" baseline="0" dirty="0">
                <a:ln>
                  <a:noFill/>
                </a:ln>
                <a:solidFill>
                  <a:schemeClr val="tx1"/>
                </a:solidFill>
                <a:effectLst/>
                <a:latin typeface="Arial" panose="020B0604020202020204" pitchFamily="34" charset="0"/>
              </a:rPr>
              <a:t> con el </a:t>
            </a:r>
            <a:r>
              <a:rPr kumimoji="0" lang="en-US" altLang="en-US" sz="800" b="0" i="0" u="none" strike="noStrike" cap="none" normalizeH="0" baseline="0" dirty="0" err="1">
                <a:ln>
                  <a:noFill/>
                </a:ln>
                <a:solidFill>
                  <a:schemeClr val="tx1"/>
                </a:solidFill>
                <a:effectLst/>
                <a:latin typeface="Arial" panose="020B0604020202020204" pitchFamily="34" charset="0"/>
              </a:rPr>
              <a:t>tipo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línea</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producción</a:t>
            </a:r>
            <a:r>
              <a:rPr kumimoji="0" lang="en-US" altLang="en-US" sz="800" b="0" i="0" u="none" strike="noStrike" cap="none" normalizeH="0" baseline="0" dirty="0">
                <a:ln>
                  <a:noFill/>
                </a:ln>
                <a:solidFill>
                  <a:schemeClr val="tx1"/>
                </a:solidFill>
                <a:effectLst/>
                <a:latin typeface="Arial" panose="020B0604020202020204" pitchFamily="34" charset="0"/>
              </a:rPr>
              <a:t> o </a:t>
            </a:r>
            <a:r>
              <a:rPr kumimoji="0" lang="en-US" altLang="en-US" sz="800" b="0" i="0" u="none" strike="noStrike" cap="none" normalizeH="0" baseline="0" dirty="0" err="1">
                <a:ln>
                  <a:noFill/>
                </a:ln>
                <a:solidFill>
                  <a:schemeClr val="tx1"/>
                </a:solidFill>
                <a:effectLst/>
                <a:latin typeface="Arial" panose="020B0604020202020204" pitchFamily="34" charset="0"/>
              </a:rPr>
              <a:t>manejo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logístico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depende</a:t>
            </a:r>
            <a:r>
              <a:rPr kumimoji="0" lang="en-US" altLang="en-US" sz="800" b="0" i="0" u="none" strike="noStrike" cap="none" normalizeH="0" baseline="0" dirty="0">
                <a:ln>
                  <a:noFill/>
                </a:ln>
                <a:solidFill>
                  <a:schemeClr val="tx1"/>
                </a:solidFill>
                <a:effectLst/>
                <a:latin typeface="Arial" panose="020B0604020202020204" pitchFamily="34" charset="0"/>
              </a:rPr>
              <a:t> de la </a:t>
            </a:r>
            <a:r>
              <a:rPr kumimoji="0" lang="en-US" altLang="en-US" sz="800" b="0" i="0" u="none" strike="noStrike" cap="none" normalizeH="0" baseline="0" dirty="0" err="1">
                <a:ln>
                  <a:noFill/>
                </a:ln>
                <a:solidFill>
                  <a:schemeClr val="tx1"/>
                </a:solidFill>
                <a:effectLst/>
                <a:latin typeface="Arial" panose="020B0604020202020204" pitchFamily="34" charset="0"/>
              </a:rPr>
              <a:t>configuración</a:t>
            </a:r>
            <a:r>
              <a:rPr kumimoji="0" lang="en-US" altLang="en-US" sz="800" b="0" i="0" u="none" strike="noStrike" cap="none" normalizeH="0" baseline="0" dirty="0">
                <a:ln>
                  <a:noFill/>
                </a:ln>
                <a:solidFill>
                  <a:schemeClr val="tx1"/>
                </a:solidFill>
                <a:effectLst/>
                <a:latin typeface="Arial" panose="020B0604020202020204" pitchFamily="34" charset="0"/>
              </a:rPr>
              <a:t> particular de </a:t>
            </a:r>
            <a:r>
              <a:rPr kumimoji="0" lang="en-US" altLang="en-US" sz="800" b="0" i="0" u="none" strike="noStrike" cap="none" normalizeH="0" baseline="0" dirty="0" err="1">
                <a:ln>
                  <a:noFill/>
                </a:ln>
                <a:solidFill>
                  <a:schemeClr val="tx1"/>
                </a:solidFill>
                <a:effectLst/>
                <a:latin typeface="Arial" panose="020B0604020202020204" pitchFamily="34" charset="0"/>
              </a:rPr>
              <a:t>cada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empresa</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Type Code (R): </a:t>
            </a:r>
            <a:r>
              <a:rPr kumimoji="0" lang="en-US" altLang="en-US" sz="800" b="0" i="0" u="none" strike="noStrike" cap="none" normalizeH="0" baseline="0" dirty="0" err="1">
                <a:ln>
                  <a:noFill/>
                </a:ln>
                <a:solidFill>
                  <a:schemeClr val="tx1"/>
                </a:solidFill>
                <a:effectLst/>
                <a:latin typeface="Arial" panose="020B0604020202020204" pitchFamily="34" charset="0"/>
              </a:rPr>
              <a:t>Código</a:t>
            </a:r>
            <a:r>
              <a:rPr kumimoji="0" lang="en-US" altLang="en-US" sz="800" b="0" i="0" u="none" strike="noStrike" cap="none" normalizeH="0" baseline="0" dirty="0">
                <a:ln>
                  <a:noFill/>
                </a:ln>
                <a:solidFill>
                  <a:schemeClr val="tx1"/>
                </a:solidFill>
                <a:effectLst/>
                <a:latin typeface="Arial" panose="020B0604020202020204" pitchFamily="34" charset="0"/>
              </a:rPr>
              <a:t> que define el </a:t>
            </a:r>
            <a:r>
              <a:rPr kumimoji="0" lang="en-US" altLang="en-US" sz="800" b="0" i="0" u="none" strike="noStrike" cap="none" normalizeH="0" baseline="0" dirty="0" err="1">
                <a:ln>
                  <a:noFill/>
                </a:ln>
                <a:solidFill>
                  <a:schemeClr val="tx1"/>
                </a:solidFill>
                <a:effectLst/>
                <a:latin typeface="Arial" panose="020B0604020202020204" pitchFamily="34" charset="0"/>
              </a:rPr>
              <a:t>tipo</a:t>
            </a:r>
            <a:r>
              <a:rPr kumimoji="0" lang="en-US" altLang="en-US" sz="800" b="0" i="0" u="none" strike="noStrike" cap="none" normalizeH="0" baseline="0" dirty="0">
                <a:ln>
                  <a:noFill/>
                </a:ln>
                <a:solidFill>
                  <a:schemeClr val="tx1"/>
                </a:solidFill>
                <a:effectLst/>
                <a:latin typeface="Arial" panose="020B0604020202020204" pitchFamily="34" charset="0"/>
              </a:rPr>
              <a:t> de item. </a:t>
            </a:r>
            <a:r>
              <a:rPr lang="en-US" altLang="en-US" sz="800" dirty="0">
                <a:latin typeface="Arial" panose="020B0604020202020204" pitchFamily="34" charset="0"/>
              </a:rPr>
              <a:t>(para </a:t>
            </a:r>
            <a:r>
              <a:rPr lang="en-US" altLang="en-US" sz="800" dirty="0" err="1">
                <a:latin typeface="Arial" panose="020B0604020202020204" pitchFamily="34" charset="0"/>
              </a:rPr>
              <a:t>compras</a:t>
            </a:r>
            <a:r>
              <a:rPr lang="en-US" altLang="en-US" sz="800" dirty="0">
                <a:latin typeface="Arial" panose="020B0604020202020204" pitchFamily="34" charset="0"/>
              </a:rPr>
              <a:t> no </a:t>
            </a:r>
            <a:r>
              <a:rPr lang="en-US" altLang="en-US" sz="800" dirty="0" err="1">
                <a:latin typeface="Arial" panose="020B0604020202020204" pitchFamily="34" charset="0"/>
              </a:rPr>
              <a:t>interesa</a:t>
            </a:r>
            <a:r>
              <a:rPr lang="en-US" altLang="en-US" sz="800" dirty="0">
                <a:latin typeface="Arial" panose="020B0604020202020204" pitchFamily="34" charset="0"/>
              </a:rPr>
              <a:t>, </a:t>
            </a:r>
            <a:r>
              <a:rPr lang="en-US" altLang="en-US" sz="800" dirty="0" err="1">
                <a:latin typeface="Arial" panose="020B0604020202020204" pitchFamily="34" charset="0"/>
              </a:rPr>
              <a:t>es</a:t>
            </a:r>
            <a:r>
              <a:rPr lang="en-US" altLang="en-US" sz="800" dirty="0">
                <a:latin typeface="Arial" panose="020B0604020202020204" pitchFamily="34" charset="0"/>
              </a:rPr>
              <a:t> a </a:t>
            </a:r>
            <a:r>
              <a:rPr lang="en-US" altLang="en-US" sz="800" dirty="0" err="1">
                <a:latin typeface="Arial" panose="020B0604020202020204" pitchFamily="34" charset="0"/>
              </a:rPr>
              <a:t>nivel</a:t>
            </a:r>
            <a:r>
              <a:rPr lang="en-US" altLang="en-US" sz="800" dirty="0">
                <a:latin typeface="Arial" panose="020B0604020202020204" pitchFamily="34" charset="0"/>
              </a:rPr>
              <a:t> BOM) para </a:t>
            </a:r>
            <a:r>
              <a:rPr lang="en-US" altLang="en-US" sz="800" dirty="0" err="1">
                <a:latin typeface="Arial" panose="020B0604020202020204" pitchFamily="34" charset="0"/>
              </a:rPr>
              <a:t>tiempo</a:t>
            </a:r>
            <a:r>
              <a:rPr lang="en-US" altLang="en-US" sz="800" dirty="0">
                <a:latin typeface="Arial" panose="020B0604020202020204" pitchFamily="34" charset="0"/>
              </a:rPr>
              <a:t> de </a:t>
            </a:r>
            <a:r>
              <a:rPr lang="en-US" altLang="en-US" sz="800" dirty="0" err="1">
                <a:latin typeface="Arial" panose="020B0604020202020204" pitchFamily="34" charset="0"/>
              </a:rPr>
              <a:t>manufactura</a:t>
            </a:r>
            <a:r>
              <a:rPr lang="en-US" altLang="en-US" sz="800" dirty="0">
                <a:latin typeface="Arial" panose="020B0604020202020204" pitchFamily="34" charset="0"/>
              </a:rPr>
              <a:t> (F,R,C,P) (</a:t>
            </a:r>
            <a:r>
              <a:rPr lang="en-US" altLang="en-US" sz="800" dirty="0" err="1">
                <a:latin typeface="Arial" panose="020B0604020202020204" pitchFamily="34" charset="0"/>
              </a:rPr>
              <a:t>pero</a:t>
            </a:r>
            <a:r>
              <a:rPr lang="en-US" altLang="en-US" sz="800" dirty="0">
                <a:latin typeface="Arial" panose="020B0604020202020204" pitchFamily="34" charset="0"/>
              </a:rPr>
              <a:t> el SORT CODE ES EL QUE MANDA)</a:t>
            </a:r>
          </a:p>
          <a:p>
            <a:pPr lvl="1" eaLnBrk="0" fontAlgn="base" hangingPunct="0">
              <a:spcBef>
                <a:spcPct val="0"/>
              </a:spcBef>
              <a:spcAft>
                <a:spcPct val="0"/>
              </a:spcAft>
              <a:buFontTx/>
              <a:buChar char="•"/>
            </a:pPr>
            <a:r>
              <a:rPr kumimoji="0" lang="en-US" altLang="en-US" sz="800" b="0" i="0" u="none" strike="noStrike" cap="none" normalizeH="0" baseline="0" dirty="0" err="1">
                <a:ln>
                  <a:noFill/>
                </a:ln>
                <a:solidFill>
                  <a:schemeClr val="tx1"/>
                </a:solidFill>
                <a:effectLst/>
                <a:latin typeface="Arial" panose="020B0604020202020204" pitchFamily="34" charset="0"/>
              </a:rPr>
              <a:t>Ej</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1" i="0" u="none" strike="noStrike" cap="none" normalizeH="0" baseline="0" dirty="0">
                <a:ln>
                  <a:noFill/>
                </a:ln>
                <a:solidFill>
                  <a:schemeClr val="tx1"/>
                </a:solidFill>
                <a:effectLst/>
                <a:latin typeface="Arial" panose="020B0604020202020204" pitchFamily="34" charset="0"/>
              </a:rPr>
              <a:t>R]aw</a:t>
            </a:r>
            <a:r>
              <a:rPr kumimoji="0" lang="en-US" altLang="en-US" sz="800" b="1" i="0" u="none" strike="noStrike" cap="none" normalizeH="0" dirty="0">
                <a:ln>
                  <a:noFill/>
                </a:ln>
                <a:solidFill>
                  <a:schemeClr val="tx1"/>
                </a:solidFill>
                <a:effectLst/>
                <a:latin typeface="Arial" panose="020B0604020202020204" pitchFamily="34" charset="0"/>
              </a:rPr>
              <a:t> </a:t>
            </a:r>
            <a:r>
              <a:rPr kumimoji="0" lang="en-US" altLang="en-US" sz="800" b="1" i="0" u="none" strike="noStrike" cap="none" normalizeH="0" dirty="0" err="1">
                <a:ln>
                  <a:noFill/>
                </a:ln>
                <a:solidFill>
                  <a:schemeClr val="tx1"/>
                </a:solidFill>
                <a:effectLst/>
                <a:latin typeface="Arial" panose="020B0604020202020204" pitchFamily="34" charset="0"/>
              </a:rPr>
              <a:t>Matterial</a:t>
            </a:r>
            <a:r>
              <a:rPr kumimoji="0" lang="en-US" altLang="en-US" sz="800" b="0" i="0" u="none" strike="noStrike" cap="none" normalizeH="0" baseline="0" dirty="0">
                <a:ln>
                  <a:noFill/>
                </a:ln>
                <a:solidFill>
                  <a:schemeClr val="tx1"/>
                </a:solidFill>
                <a:effectLst/>
                <a:latin typeface="Arial" panose="020B0604020202020204" pitchFamily="34" charset="0"/>
              </a:rPr>
              <a:t> "Purchased Item" (material comprador, 0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tiempo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manufactura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interna</a:t>
            </a:r>
            <a:r>
              <a:rPr kumimoji="0" lang="en-US" altLang="en-US" sz="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lang="en-US" altLang="en-US" sz="800" dirty="0" err="1">
                <a:latin typeface="Arial" panose="020B0604020202020204" pitchFamily="34" charset="0"/>
              </a:rPr>
              <a:t>Ej</a:t>
            </a:r>
            <a:r>
              <a:rPr lang="en-US" altLang="en-US" sz="800" dirty="0">
                <a:latin typeface="Arial" panose="020B0604020202020204" pitchFamily="34" charset="0"/>
              </a:rPr>
              <a:t>:</a:t>
            </a:r>
            <a:r>
              <a:rPr lang="en-US" altLang="en-US" sz="800" b="1" dirty="0">
                <a:latin typeface="Arial" panose="020B0604020202020204" pitchFamily="34" charset="0"/>
              </a:rPr>
              <a:t> [C]</a:t>
            </a:r>
            <a:r>
              <a:rPr lang="en-US" altLang="en-US" sz="800" b="1" dirty="0" err="1">
                <a:latin typeface="Arial" panose="020B0604020202020204" pitchFamily="34" charset="0"/>
              </a:rPr>
              <a:t>omplete</a:t>
            </a:r>
            <a:r>
              <a:rPr lang="en-US" altLang="en-US" sz="800" b="1" dirty="0">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Manufacturado</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hace</a:t>
            </a:r>
            <a:r>
              <a:rPr kumimoji="0" lang="en-US" altLang="en-US" sz="800" b="0" i="0" u="none" strike="noStrike" cap="none" normalizeH="0" dirty="0">
                <a:ln>
                  <a:noFill/>
                </a:ln>
                <a:solidFill>
                  <a:schemeClr val="tx1"/>
                </a:solidFill>
                <a:effectLst/>
                <a:latin typeface="Arial" panose="020B0604020202020204" pitchFamily="34" charset="0"/>
              </a:rPr>
              <a:t> que se </a:t>
            </a:r>
            <a:r>
              <a:rPr kumimoji="0" lang="en-US" altLang="en-US" sz="800" b="0" i="0" u="none" strike="noStrike" cap="none" normalizeH="0" dirty="0" err="1">
                <a:ln>
                  <a:noFill/>
                </a:ln>
                <a:solidFill>
                  <a:schemeClr val="tx1"/>
                </a:solidFill>
                <a:effectLst/>
                <a:latin typeface="Arial" panose="020B0604020202020204" pitchFamily="34" charset="0"/>
              </a:rPr>
              <a:t>sumen</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sus</a:t>
            </a:r>
            <a:r>
              <a:rPr kumimoji="0" lang="en-US" altLang="en-US" sz="800" b="0" i="0" u="none" strike="noStrike" cap="none" normalizeH="0" dirty="0">
                <a:ln>
                  <a:noFill/>
                </a:ln>
                <a:solidFill>
                  <a:schemeClr val="tx1"/>
                </a:solidFill>
                <a:effectLst/>
                <a:latin typeface="Arial" panose="020B0604020202020204" pitchFamily="34" charset="0"/>
              </a:rPr>
              <a:t> horas labor, </a:t>
            </a:r>
            <a:r>
              <a:rPr kumimoji="0" lang="en-US" altLang="en-US" sz="800" b="0" i="0" u="none" strike="noStrike" cap="none" normalizeH="0" dirty="0" err="1">
                <a:ln>
                  <a:noFill/>
                </a:ln>
                <a:solidFill>
                  <a:schemeClr val="tx1"/>
                </a:solidFill>
                <a:effectLst/>
                <a:latin typeface="Arial" panose="020B0604020202020204" pitchFamily="34" charset="0"/>
              </a:rPr>
              <a:t>numero</a:t>
            </a:r>
            <a:r>
              <a:rPr kumimoji="0" lang="en-US" altLang="en-US" sz="800" b="0" i="0" u="none" strike="noStrike" cap="none" normalizeH="0" dirty="0">
                <a:ln>
                  <a:noFill/>
                </a:ln>
                <a:solidFill>
                  <a:schemeClr val="tx1"/>
                </a:solidFill>
                <a:effectLst/>
                <a:latin typeface="Arial" panose="020B0604020202020204" pitchFamily="34" charset="0"/>
              </a:rPr>
              <a:t> que </a:t>
            </a:r>
            <a:r>
              <a:rPr kumimoji="0" lang="en-US" altLang="en-US" sz="800" b="0" i="0" u="none" strike="noStrike" cap="none" normalizeH="0" dirty="0" err="1">
                <a:ln>
                  <a:noFill/>
                </a:ln>
                <a:solidFill>
                  <a:schemeClr val="tx1"/>
                </a:solidFill>
                <a:effectLst/>
                <a:latin typeface="Arial" panose="020B0604020202020204" pitchFamily="34" charset="0"/>
              </a:rPr>
              <a:t>generará</a:t>
            </a:r>
            <a:r>
              <a:rPr kumimoji="0" lang="en-US" altLang="en-US" sz="800" b="0" i="0" u="none" strike="noStrike" cap="none" normalizeH="0" dirty="0">
                <a:ln>
                  <a:noFill/>
                </a:ln>
                <a:solidFill>
                  <a:schemeClr val="tx1"/>
                </a:solidFill>
                <a:effectLst/>
                <a:latin typeface="Arial" panose="020B0604020202020204" pitchFamily="34" charset="0"/>
              </a:rPr>
              <a:t> stock (no </a:t>
            </a:r>
            <a:r>
              <a:rPr kumimoji="0" lang="en-US" altLang="en-US" sz="800" b="0" i="0" u="none" strike="noStrike" cap="none" normalizeH="0" dirty="0" err="1">
                <a:ln>
                  <a:noFill/>
                </a:ln>
                <a:solidFill>
                  <a:schemeClr val="tx1"/>
                </a:solidFill>
                <a:effectLst/>
                <a:latin typeface="Arial" panose="020B0604020202020204" pitchFamily="34" charset="0"/>
              </a:rPr>
              <a:t>carga</a:t>
            </a:r>
            <a:r>
              <a:rPr kumimoji="0" lang="en-US" altLang="en-US" sz="800" b="0" i="0" u="none" strike="noStrike" cap="none" normalizeH="0" dirty="0">
                <a:ln>
                  <a:noFill/>
                </a:ln>
                <a:solidFill>
                  <a:schemeClr val="tx1"/>
                </a:solidFill>
                <a:effectLst/>
                <a:latin typeface="Arial" panose="020B0604020202020204" pitchFamily="34" charset="0"/>
              </a:rPr>
              <a:t> lo que </a:t>
            </a:r>
            <a:r>
              <a:rPr kumimoji="0" lang="en-US" altLang="en-US" sz="800" b="0" i="0" u="none" strike="noStrike" cap="none" normalizeH="0" dirty="0" err="1">
                <a:ln>
                  <a:noFill/>
                </a:ln>
                <a:solidFill>
                  <a:schemeClr val="tx1"/>
                </a:solidFill>
                <a:effectLst/>
                <a:latin typeface="Arial" panose="020B0604020202020204" pitchFamily="34" charset="0"/>
              </a:rPr>
              <a:t>va</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debajo</a:t>
            </a:r>
            <a:r>
              <a:rPr kumimoji="0" lang="en-US" altLang="en-US" sz="800" b="0" i="0" u="none" strike="noStrike" cap="none" normalizeH="0" dirty="0">
                <a:ln>
                  <a:noFill/>
                </a:ln>
                <a:solidFill>
                  <a:schemeClr val="tx1"/>
                </a:solidFill>
                <a:effectLst/>
                <a:latin typeface="Arial" panose="020B0604020202020204" pitchFamily="34" charset="0"/>
              </a:rPr>
              <a:t> de el)</a:t>
            </a:r>
          </a:p>
          <a:p>
            <a:pPr lvl="1" eaLnBrk="0" fontAlgn="base" hangingPunct="0">
              <a:spcBef>
                <a:spcPct val="0"/>
              </a:spcBef>
              <a:spcAft>
                <a:spcPct val="0"/>
              </a:spcAft>
              <a:buFontTx/>
              <a:buChar char="•"/>
            </a:pPr>
            <a:r>
              <a:rPr lang="en-US" altLang="en-US" sz="800" dirty="0" err="1">
                <a:latin typeface="Arial" panose="020B0604020202020204" pitchFamily="34" charset="0"/>
              </a:rPr>
              <a:t>Ej</a:t>
            </a:r>
            <a:r>
              <a:rPr lang="en-US" altLang="en-US" sz="800" dirty="0">
                <a:latin typeface="Arial" panose="020B0604020202020204" pitchFamily="34" charset="0"/>
              </a:rPr>
              <a:t>: [</a:t>
            </a:r>
            <a:r>
              <a:rPr lang="en-US" altLang="en-US" sz="800" b="1" dirty="0">
                <a:latin typeface="Arial" panose="020B0604020202020204" pitchFamily="34" charset="0"/>
              </a:rPr>
              <a:t>F]</a:t>
            </a:r>
            <a:r>
              <a:rPr lang="en-US" altLang="en-US" sz="800" b="1" dirty="0" err="1">
                <a:latin typeface="Arial" panose="020B0604020202020204" pitchFamily="34" charset="0"/>
              </a:rPr>
              <a:t>inish</a:t>
            </a:r>
            <a:r>
              <a:rPr lang="en-US" altLang="en-US" sz="800" b="1" dirty="0">
                <a:latin typeface="Arial" panose="020B0604020202020204" pitchFamily="34" charset="0"/>
              </a:rPr>
              <a:t> </a:t>
            </a:r>
            <a:r>
              <a:rPr lang="en-US" altLang="en-US" sz="800" dirty="0">
                <a:latin typeface="Arial" panose="020B0604020202020204" pitchFamily="34" charset="0"/>
              </a:rPr>
              <a:t>Son </a:t>
            </a:r>
            <a:r>
              <a:rPr lang="en-US" altLang="en-US" sz="800" dirty="0" err="1">
                <a:latin typeface="Arial" panose="020B0604020202020204" pitchFamily="34" charset="0"/>
              </a:rPr>
              <a:t>los</a:t>
            </a:r>
            <a:r>
              <a:rPr lang="en-US" altLang="en-US" sz="800" dirty="0">
                <a:latin typeface="Arial" panose="020B0604020202020204" pitchFamily="34" charset="0"/>
              </a:rPr>
              <a:t> </a:t>
            </a:r>
            <a:r>
              <a:rPr lang="en-US" altLang="en-US" sz="800" dirty="0" err="1">
                <a:latin typeface="Arial" panose="020B0604020202020204" pitchFamily="34" charset="0"/>
              </a:rPr>
              <a:t>numeros</a:t>
            </a:r>
            <a:r>
              <a:rPr lang="en-US" altLang="en-US" sz="800" dirty="0">
                <a:latin typeface="Arial" panose="020B0604020202020204" pitchFamily="34" charset="0"/>
              </a:rPr>
              <a:t> </a:t>
            </a:r>
            <a:r>
              <a:rPr lang="en-US" altLang="en-US" sz="800" dirty="0" err="1">
                <a:latin typeface="Arial" panose="020B0604020202020204" pitchFamily="34" charset="0"/>
              </a:rPr>
              <a:t>facturables</a:t>
            </a:r>
            <a:r>
              <a:rPr lang="en-US" altLang="en-US" sz="800" dirty="0">
                <a:latin typeface="Arial" panose="020B0604020202020204" pitchFamily="34" charset="0"/>
              </a:rPr>
              <a:t> de </a:t>
            </a:r>
            <a:r>
              <a:rPr lang="en-US" altLang="en-US" sz="800" dirty="0" err="1">
                <a:latin typeface="Arial" panose="020B0604020202020204" pitchFamily="34" charset="0"/>
              </a:rPr>
              <a:t>venta</a:t>
            </a:r>
            <a:r>
              <a:rPr lang="en-US" altLang="en-US" sz="800" dirty="0">
                <a:latin typeface="Arial" panose="020B0604020202020204" pitchFamily="34" charset="0"/>
              </a:rPr>
              <a:t> ASYFNL.</a:t>
            </a:r>
          </a:p>
          <a:p>
            <a:pPr lvl="1" eaLnBrk="0" fontAlgn="base" hangingPunct="0">
              <a:spcBef>
                <a:spcPct val="0"/>
              </a:spcBef>
              <a:spcAft>
                <a:spcPct val="0"/>
              </a:spcAft>
              <a:buFontTx/>
              <a:buChar char="•"/>
            </a:pPr>
            <a:r>
              <a:rPr lang="en-US" altLang="en-US" sz="800" dirty="0" err="1">
                <a:latin typeface="Arial" panose="020B0604020202020204" pitchFamily="34" charset="0"/>
              </a:rPr>
              <a:t>Ej</a:t>
            </a:r>
            <a:r>
              <a:rPr lang="en-US" altLang="en-US" sz="800" dirty="0">
                <a:latin typeface="Arial" panose="020B0604020202020204" pitchFamily="34" charset="0"/>
              </a:rPr>
              <a:t>: [</a:t>
            </a:r>
            <a:r>
              <a:rPr lang="en-US" altLang="en-US" sz="800" b="1" dirty="0">
                <a:latin typeface="Arial" panose="020B0604020202020204" pitchFamily="34" charset="0"/>
              </a:rPr>
              <a:t>P]</a:t>
            </a:r>
            <a:r>
              <a:rPr lang="en-US" altLang="en-US" sz="800" b="1" dirty="0" err="1">
                <a:latin typeface="Arial" panose="020B0604020202020204" pitchFamily="34" charset="0"/>
              </a:rPr>
              <a:t>hantom</a:t>
            </a:r>
            <a:r>
              <a:rPr lang="en-US" altLang="en-US" sz="800" dirty="0">
                <a:latin typeface="Arial" panose="020B0604020202020204" pitchFamily="34" charset="0"/>
              </a:rPr>
              <a:t> </a:t>
            </a:r>
            <a:r>
              <a:rPr lang="en-US" altLang="en-US" sz="800" dirty="0" err="1">
                <a:latin typeface="Arial" panose="020B0604020202020204" pitchFamily="34" charset="0"/>
              </a:rPr>
              <a:t>Numero</a:t>
            </a:r>
            <a:r>
              <a:rPr lang="en-US" altLang="en-US" sz="800" dirty="0">
                <a:latin typeface="Arial" panose="020B0604020202020204" pitchFamily="34" charset="0"/>
              </a:rPr>
              <a:t> phantom que consume horas labor, </a:t>
            </a:r>
            <a:r>
              <a:rPr lang="en-US" altLang="en-US" sz="800" dirty="0" err="1">
                <a:latin typeface="Arial" panose="020B0604020202020204" pitchFamily="34" charset="0"/>
              </a:rPr>
              <a:t>numero</a:t>
            </a:r>
            <a:r>
              <a:rPr lang="en-US" altLang="en-US" sz="800" dirty="0">
                <a:latin typeface="Arial" panose="020B0604020202020204" pitchFamily="34" charset="0"/>
              </a:rPr>
              <a:t> que NO </a:t>
            </a:r>
            <a:r>
              <a:rPr lang="en-US" altLang="en-US" sz="800" dirty="0" err="1">
                <a:latin typeface="Arial" panose="020B0604020202020204" pitchFamily="34" charset="0"/>
              </a:rPr>
              <a:t>generará</a:t>
            </a:r>
            <a:r>
              <a:rPr lang="en-US" altLang="en-US" sz="800" dirty="0">
                <a:latin typeface="Arial" panose="020B0604020202020204" pitchFamily="34" charset="0"/>
              </a:rPr>
              <a:t> stock (</a:t>
            </a:r>
            <a:r>
              <a:rPr lang="en-US" altLang="en-US" sz="800" dirty="0" err="1">
                <a:latin typeface="Arial" panose="020B0604020202020204" pitchFamily="34" charset="0"/>
              </a:rPr>
              <a:t>carga</a:t>
            </a:r>
            <a:r>
              <a:rPr lang="en-US" altLang="en-US" sz="800" dirty="0">
                <a:latin typeface="Arial" panose="020B0604020202020204" pitchFamily="34" charset="0"/>
              </a:rPr>
              <a:t> lo que </a:t>
            </a:r>
            <a:r>
              <a:rPr lang="en-US" altLang="en-US" sz="800" dirty="0" err="1">
                <a:latin typeface="Arial" panose="020B0604020202020204" pitchFamily="34" charset="0"/>
              </a:rPr>
              <a:t>va</a:t>
            </a:r>
            <a:r>
              <a:rPr lang="en-US" altLang="en-US" sz="800" dirty="0">
                <a:latin typeface="Arial" panose="020B0604020202020204" pitchFamily="34" charset="0"/>
              </a:rPr>
              <a:t> </a:t>
            </a:r>
            <a:r>
              <a:rPr lang="en-US" altLang="en-US" sz="800" dirty="0" err="1">
                <a:latin typeface="Arial" panose="020B0604020202020204" pitchFamily="34" charset="0"/>
              </a:rPr>
              <a:t>debajo</a:t>
            </a:r>
            <a:r>
              <a:rPr lang="en-US" altLang="en-US" sz="800" dirty="0">
                <a:latin typeface="Arial" panose="020B0604020202020204" pitchFamily="34" charset="0"/>
              </a:rPr>
              <a:t> de el </a:t>
            </a:r>
            <a:r>
              <a:rPr lang="en-US" altLang="en-US" sz="800" dirty="0" err="1">
                <a:latin typeface="Arial" panose="020B0604020202020204" pitchFamily="34" charset="0"/>
              </a:rPr>
              <a:t>pero</a:t>
            </a:r>
            <a:r>
              <a:rPr lang="en-US" altLang="en-US" sz="800" dirty="0">
                <a:latin typeface="Arial" panose="020B0604020202020204" pitchFamily="34" charset="0"/>
              </a:rPr>
              <a:t> no se </a:t>
            </a:r>
            <a:r>
              <a:rPr lang="en-US" altLang="en-US" sz="800" dirty="0" err="1">
                <a:latin typeface="Arial" panose="020B0604020202020204" pitchFamily="34" charset="0"/>
              </a:rPr>
              <a:t>carga</a:t>
            </a:r>
            <a:r>
              <a:rPr lang="en-US" altLang="en-US" sz="800" dirty="0">
                <a:latin typeface="Arial" panose="020B0604020202020204" pitchFamily="34" charset="0"/>
              </a:rPr>
              <a:t> el)</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Lead Time (145): </a:t>
            </a:r>
            <a:r>
              <a:rPr kumimoji="0" lang="en-US" altLang="en-US" sz="800" b="0" i="0" u="none" strike="noStrike" cap="none" normalizeH="0" baseline="0" dirty="0" err="1">
                <a:ln>
                  <a:noFill/>
                </a:ln>
                <a:solidFill>
                  <a:schemeClr val="tx1"/>
                </a:solidFill>
                <a:effectLst/>
                <a:latin typeface="Arial" panose="020B0604020202020204" pitchFamily="34" charset="0"/>
              </a:rPr>
              <a:t>Tiempo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entrega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días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calendario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desde</a:t>
            </a:r>
            <a:r>
              <a:rPr kumimoji="0" lang="en-US" altLang="en-US" sz="800" b="0" i="0" u="none" strike="noStrike" cap="none" normalizeH="0" baseline="0" dirty="0">
                <a:ln>
                  <a:noFill/>
                </a:ln>
                <a:solidFill>
                  <a:schemeClr val="tx1"/>
                </a:solidFill>
                <a:effectLst/>
                <a:latin typeface="Arial" panose="020B0604020202020204" pitchFamily="34" charset="0"/>
              </a:rPr>
              <a:t> que se </a:t>
            </a:r>
            <a:r>
              <a:rPr kumimoji="0" lang="en-US" altLang="en-US" sz="800" b="0" i="0" u="none" strike="noStrike" cap="none" normalizeH="0" baseline="0" dirty="0" err="1">
                <a:ln>
                  <a:noFill/>
                </a:ln>
                <a:solidFill>
                  <a:schemeClr val="tx1"/>
                </a:solidFill>
                <a:effectLst/>
                <a:latin typeface="Arial" panose="020B0604020202020204" pitchFamily="34" charset="0"/>
              </a:rPr>
              <a:t>entrega</a:t>
            </a:r>
            <a:r>
              <a:rPr kumimoji="0" lang="en-US" altLang="en-US" sz="800" b="0" i="0" u="none" strike="noStrike" cap="none" normalizeH="0" baseline="0" dirty="0">
                <a:ln>
                  <a:noFill/>
                </a:ln>
                <a:solidFill>
                  <a:schemeClr val="tx1"/>
                </a:solidFill>
                <a:effectLst/>
                <a:latin typeface="Arial" panose="020B0604020202020204" pitchFamily="34" charset="0"/>
              </a:rPr>
              <a:t> la </a:t>
            </a:r>
            <a:r>
              <a:rPr kumimoji="0" lang="en-US" altLang="en-US" sz="800" b="0" i="0" u="none" strike="noStrike" cap="none" normalizeH="0" baseline="0" dirty="0" err="1">
                <a:ln>
                  <a:noFill/>
                </a:ln>
                <a:solidFill>
                  <a:schemeClr val="tx1"/>
                </a:solidFill>
                <a:effectLst/>
                <a:latin typeface="Arial" panose="020B0604020202020204" pitchFamily="34" charset="0"/>
              </a:rPr>
              <a:t>orden</a:t>
            </a:r>
            <a:r>
              <a:rPr kumimoji="0" lang="en-US" altLang="en-US" sz="800" b="0" i="0" u="none" strike="noStrike" cap="none" normalizeH="0" baseline="0" dirty="0">
                <a:ln>
                  <a:noFill/>
                </a:ln>
                <a:solidFill>
                  <a:schemeClr val="tx1"/>
                </a:solidFill>
                <a:effectLst/>
                <a:latin typeface="Arial" panose="020B0604020202020204" pitchFamily="34" charset="0"/>
              </a:rPr>
              <a:t> al </a:t>
            </a:r>
            <a:r>
              <a:rPr kumimoji="0" lang="en-US" altLang="en-US" sz="800" b="0" i="0" u="none" strike="noStrike" cap="none" normalizeH="0" baseline="0" dirty="0" err="1">
                <a:ln>
                  <a:noFill/>
                </a:ln>
                <a:solidFill>
                  <a:schemeClr val="tx1"/>
                </a:solidFill>
                <a:effectLst/>
                <a:latin typeface="Arial" panose="020B0604020202020204" pitchFamily="34" charset="0"/>
              </a:rPr>
              <a:t>proveedor</a:t>
            </a:r>
            <a:r>
              <a:rPr kumimoji="0" lang="en-US" altLang="en-US" sz="800" b="0" i="0" u="none" strike="noStrike" cap="none" normalizeH="0" baseline="0" dirty="0">
                <a:ln>
                  <a:noFill/>
                </a:ln>
                <a:solidFill>
                  <a:schemeClr val="tx1"/>
                </a:solidFill>
                <a:effectLst/>
                <a:latin typeface="Arial" panose="020B0604020202020204" pitchFamily="34" charset="0"/>
              </a:rPr>
              <a:t> hasta que el material </a:t>
            </a:r>
            <a:r>
              <a:rPr kumimoji="0" lang="en-US" altLang="en-US" sz="800" b="0" i="0" u="none" strike="noStrike" cap="none" normalizeH="0" baseline="0" dirty="0" err="1">
                <a:ln>
                  <a:noFill/>
                </a:ln>
                <a:solidFill>
                  <a:schemeClr val="tx1"/>
                </a:solidFill>
                <a:effectLst/>
                <a:latin typeface="Arial" panose="020B0604020202020204" pitchFamily="34" charset="0"/>
              </a:rPr>
              <a:t>está</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disponible</a:t>
            </a:r>
            <a:r>
              <a:rPr kumimoji="0" lang="en-US" altLang="en-US" sz="800" b="0" i="0" u="none" strike="noStrike" cap="none" normalizeH="0" baseline="0" dirty="0">
                <a:ln>
                  <a:noFill/>
                </a:ln>
                <a:solidFill>
                  <a:schemeClr val="tx1"/>
                </a:solidFill>
                <a:effectLst/>
                <a:latin typeface="Arial" panose="020B0604020202020204" pitchFamily="34" charset="0"/>
              </a:rPr>
              <a:t> para </a:t>
            </a:r>
            <a:r>
              <a:rPr kumimoji="0" lang="en-US" altLang="en-US" sz="800" b="0" i="0" u="none" strike="noStrike" cap="none" normalizeH="0" baseline="0" dirty="0" err="1">
                <a:ln>
                  <a:noFill/>
                </a:ln>
                <a:solidFill>
                  <a:schemeClr val="tx1"/>
                </a:solidFill>
                <a:effectLst/>
                <a:latin typeface="Arial" panose="020B0604020202020204" pitchFamily="34" charset="0"/>
              </a:rPr>
              <a:t>uso</a:t>
            </a:r>
            <a:r>
              <a:rPr kumimoji="0" lang="en-US" altLang="en-US" sz="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lang="en-US" altLang="en-US" sz="800" dirty="0" err="1">
                <a:latin typeface="Arial" panose="020B0604020202020204" pitchFamily="34" charset="0"/>
              </a:rPr>
              <a:t>Debe</a:t>
            </a:r>
            <a:r>
              <a:rPr lang="en-US" altLang="en-US" sz="800" dirty="0">
                <a:latin typeface="Arial" panose="020B0604020202020204" pitchFamily="34" charset="0"/>
              </a:rPr>
              <a:t> </a:t>
            </a:r>
            <a:r>
              <a:rPr lang="en-US" altLang="en-US" sz="800" dirty="0" err="1">
                <a:latin typeface="Arial" panose="020B0604020202020204" pitchFamily="34" charset="0"/>
              </a:rPr>
              <a:t>ser</a:t>
            </a:r>
            <a:r>
              <a:rPr lang="en-US" altLang="en-US" sz="800" dirty="0">
                <a:latin typeface="Arial" panose="020B0604020202020204" pitchFamily="34" charset="0"/>
              </a:rPr>
              <a:t> el </a:t>
            </a:r>
            <a:r>
              <a:rPr kumimoji="0" lang="en-US" altLang="en-US" sz="800" b="0" i="0" u="none" strike="noStrike" cap="none" normalizeH="0" baseline="0" dirty="0" err="1">
                <a:ln>
                  <a:noFill/>
                </a:ln>
                <a:solidFill>
                  <a:schemeClr val="tx1"/>
                </a:solidFill>
                <a:effectLst/>
                <a:latin typeface="Arial" panose="020B0604020202020204" pitchFamily="34" charset="0"/>
              </a:rPr>
              <a:t>tiempo</a:t>
            </a:r>
            <a:r>
              <a:rPr kumimoji="0" lang="en-US" altLang="en-US" sz="800" b="0" i="0" u="none" strike="noStrike" cap="none" normalizeH="0" baseline="0" dirty="0">
                <a:ln>
                  <a:noFill/>
                </a:ln>
                <a:solidFill>
                  <a:schemeClr val="tx1"/>
                </a:solidFill>
                <a:effectLst/>
                <a:latin typeface="Arial" panose="020B0604020202020204" pitchFamily="34" charset="0"/>
              </a:rPr>
              <a:t> de</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p</a:t>
            </a:r>
            <a:r>
              <a:rPr kumimoji="0" lang="en-US" altLang="en-US" sz="800" b="0" i="0" u="none" strike="noStrike" cap="none" normalizeH="0" baseline="0" dirty="0" err="1">
                <a:ln>
                  <a:noFill/>
                </a:ln>
                <a:solidFill>
                  <a:schemeClr val="tx1"/>
                </a:solidFill>
                <a:effectLst/>
                <a:latin typeface="Arial" panose="020B0604020202020204" pitchFamily="34" charset="0"/>
              </a:rPr>
              <a:t>roducción</a:t>
            </a:r>
            <a:r>
              <a:rPr kumimoji="0" lang="en-US" altLang="en-US" sz="800" b="0" i="0" u="none" strike="noStrike" cap="none" normalizeH="0" baseline="0" dirty="0">
                <a:ln>
                  <a:noFill/>
                </a:ln>
                <a:solidFill>
                  <a:schemeClr val="tx1"/>
                </a:solidFill>
                <a:effectLst/>
                <a:latin typeface="Arial" panose="020B0604020202020204" pitchFamily="34" charset="0"/>
              </a:rPr>
              <a:t> que </a:t>
            </a:r>
            <a:r>
              <a:rPr kumimoji="0" lang="en-US" altLang="en-US" sz="800" b="0" i="0" u="none" strike="noStrike" cap="none" normalizeH="0" baseline="0" dirty="0" err="1">
                <a:ln>
                  <a:noFill/>
                </a:ln>
                <a:solidFill>
                  <a:schemeClr val="tx1"/>
                </a:solidFill>
                <a:effectLst/>
                <a:latin typeface="Arial" panose="020B0604020202020204" pitchFamily="34" charset="0"/>
              </a:rPr>
              <a:t>proporciona</a:t>
            </a:r>
            <a:r>
              <a:rPr kumimoji="0" lang="en-US" altLang="en-US" sz="800" b="0" i="0" u="none" strike="noStrike" cap="none" normalizeH="0" baseline="0" dirty="0">
                <a:ln>
                  <a:noFill/>
                </a:ln>
                <a:solidFill>
                  <a:schemeClr val="tx1"/>
                </a:solidFill>
                <a:effectLst/>
                <a:latin typeface="Arial" panose="020B0604020202020204" pitchFamily="34" charset="0"/>
              </a:rPr>
              <a:t> el </a:t>
            </a:r>
            <a:r>
              <a:rPr kumimoji="0" lang="en-US" altLang="en-US" sz="800" b="0" i="0" u="none" strike="noStrike" cap="none" normalizeH="0" baseline="0" dirty="0" err="1">
                <a:ln>
                  <a:noFill/>
                </a:ln>
                <a:solidFill>
                  <a:schemeClr val="tx1"/>
                </a:solidFill>
                <a:effectLst/>
                <a:latin typeface="Arial" panose="020B0604020202020204" pitchFamily="34" charset="0"/>
              </a:rPr>
              <a:t>proveedor</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Lot Size (1): </a:t>
            </a:r>
            <a:r>
              <a:rPr kumimoji="0" lang="en-US" altLang="en-US" sz="800" b="0" i="0" u="none" strike="noStrike" cap="none" normalizeH="0" baseline="0" dirty="0" err="1">
                <a:ln>
                  <a:noFill/>
                </a:ln>
                <a:solidFill>
                  <a:schemeClr val="tx1"/>
                </a:solidFill>
                <a:effectLst/>
                <a:latin typeface="Arial" panose="020B0604020202020204" pitchFamily="34" charset="0"/>
              </a:rPr>
              <a:t>Tamaño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mínimo</a:t>
            </a:r>
            <a:r>
              <a:rPr kumimoji="0" lang="en-US" altLang="en-US" sz="800" b="0" i="0" u="none" strike="noStrike" cap="none" normalizeH="0" baseline="0" dirty="0">
                <a:ln>
                  <a:noFill/>
                </a:ln>
                <a:solidFill>
                  <a:schemeClr val="tx1"/>
                </a:solidFill>
                <a:effectLst/>
                <a:latin typeface="Arial" panose="020B0604020202020204" pitchFamily="34" charset="0"/>
              </a:rPr>
              <a:t> del </a:t>
            </a:r>
            <a:r>
              <a:rPr kumimoji="0" lang="en-US" altLang="en-US" sz="800" b="0" i="0" u="none" strike="noStrike" cap="none" normalizeH="0" baseline="0" dirty="0" err="1">
                <a:ln>
                  <a:noFill/>
                </a:ln>
                <a:solidFill>
                  <a:schemeClr val="tx1"/>
                </a:solidFill>
                <a:effectLst/>
                <a:latin typeface="Arial" panose="020B0604020202020204" pitchFamily="34" charset="0"/>
              </a:rPr>
              <a:t>lote</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compra</a:t>
            </a:r>
            <a:r>
              <a:rPr kumimoji="0" lang="en-US" altLang="en-US" sz="800" b="0" i="0" u="none" strike="noStrike" cap="none" normalizeH="0" baseline="0" dirty="0">
                <a:ln>
                  <a:noFill/>
                </a:ln>
                <a:solidFill>
                  <a:schemeClr val="tx1"/>
                </a:solidFill>
                <a:effectLst/>
                <a:latin typeface="Arial" panose="020B0604020202020204" pitchFamily="34" charset="0"/>
              </a:rPr>
              <a:t> o </a:t>
            </a:r>
            <a:r>
              <a:rPr kumimoji="0" lang="en-US" altLang="en-US" sz="800" b="0" i="0" u="none" strike="noStrike" cap="none" normalizeH="0" baseline="0" dirty="0" err="1">
                <a:ln>
                  <a:noFill/>
                </a:ln>
                <a:solidFill>
                  <a:schemeClr val="tx1"/>
                </a:solidFill>
                <a:effectLst/>
                <a:latin typeface="Arial" panose="020B0604020202020204" pitchFamily="34" charset="0"/>
              </a:rPr>
              <a:t>producción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Aquí</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indica</a:t>
            </a:r>
            <a:r>
              <a:rPr kumimoji="0" lang="en-US" altLang="en-US" sz="800" b="0" i="0" u="none" strike="noStrike" cap="none" normalizeH="0" baseline="0" dirty="0">
                <a:ln>
                  <a:noFill/>
                </a:ln>
                <a:solidFill>
                  <a:schemeClr val="tx1"/>
                </a:solidFill>
                <a:effectLst/>
                <a:latin typeface="Arial" panose="020B0604020202020204" pitchFamily="34" charset="0"/>
              </a:rPr>
              <a:t> que se </a:t>
            </a:r>
            <a:r>
              <a:rPr kumimoji="0" lang="en-US" altLang="en-US" sz="800" b="0" i="0" u="none" strike="noStrike" cap="none" normalizeH="0" baseline="0" dirty="0" err="1">
                <a:ln>
                  <a:noFill/>
                </a:ln>
                <a:solidFill>
                  <a:schemeClr val="tx1"/>
                </a:solidFill>
                <a:effectLst/>
                <a:latin typeface="Arial" panose="020B0604020202020204" pitchFamily="34" charset="0"/>
              </a:rPr>
              <a:t>puede</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pedir</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uno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uno</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Order Policy (1): </a:t>
            </a:r>
            <a:r>
              <a:rPr kumimoji="0" lang="en-US" altLang="en-US" sz="800" b="0" i="0" u="none" strike="noStrike" cap="none" normalizeH="0" baseline="0" dirty="0" err="1">
                <a:ln>
                  <a:noFill/>
                </a:ln>
                <a:solidFill>
                  <a:schemeClr val="tx1"/>
                </a:solidFill>
                <a:effectLst/>
                <a:latin typeface="Arial" panose="020B0604020202020204" pitchFamily="34" charset="0"/>
              </a:rPr>
              <a:t>Política</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pedido</a:t>
            </a:r>
            <a:r>
              <a:rPr kumimoji="0" lang="en-US" altLang="en-US" sz="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lang="es-ES" altLang="en-US" sz="800" dirty="0">
                <a:latin typeface="Arial" panose="020B0604020202020204" pitchFamily="34" charset="0"/>
              </a:rPr>
              <a:t>1 = Lot-</a:t>
            </a:r>
            <a:r>
              <a:rPr lang="es-ES" altLang="en-US" sz="800" dirty="0" err="1">
                <a:latin typeface="Arial" panose="020B0604020202020204" pitchFamily="34" charset="0"/>
              </a:rPr>
              <a:t>for</a:t>
            </a:r>
            <a:r>
              <a:rPr lang="es-ES" altLang="en-US" sz="800" dirty="0">
                <a:latin typeface="Arial" panose="020B0604020202020204" pitchFamily="34" charset="0"/>
              </a:rPr>
              <a:t>-Lot (L4L):Crea una orden por cada demanda. Solo se ordena exactamente lo que se necesita en el momento.</a:t>
            </a:r>
          </a:p>
          <a:p>
            <a:pPr lvl="1" eaLnBrk="0" fontAlgn="base" hangingPunct="0">
              <a:spcBef>
                <a:spcPct val="0"/>
              </a:spcBef>
              <a:spcAft>
                <a:spcPct val="0"/>
              </a:spcAft>
              <a:buFontTx/>
              <a:buChar char="•"/>
            </a:pPr>
            <a:r>
              <a:rPr lang="es-ES" altLang="en-US" sz="800" dirty="0">
                <a:latin typeface="Arial" panose="020B0604020202020204" pitchFamily="34" charset="0"/>
              </a:rPr>
              <a:t>2 = Min/ROP: Si el inventario en mano (POH = </a:t>
            </a:r>
            <a:r>
              <a:rPr lang="es-ES" altLang="en-US" sz="800" dirty="0" err="1">
                <a:latin typeface="Arial" panose="020B0604020202020204" pitchFamily="34" charset="0"/>
              </a:rPr>
              <a:t>Projected</a:t>
            </a:r>
            <a:r>
              <a:rPr lang="es-ES" altLang="en-US" sz="800" dirty="0">
                <a:latin typeface="Arial" panose="020B0604020202020204" pitchFamily="34" charset="0"/>
              </a:rPr>
              <a:t> </a:t>
            </a:r>
            <a:r>
              <a:rPr lang="es-ES" altLang="en-US" sz="800" dirty="0" err="1">
                <a:latin typeface="Arial" panose="020B0604020202020204" pitchFamily="34" charset="0"/>
              </a:rPr>
              <a:t>On</a:t>
            </a:r>
            <a:r>
              <a:rPr lang="es-ES" altLang="en-US" sz="800" dirty="0">
                <a:latin typeface="Arial" panose="020B0604020202020204" pitchFamily="34" charset="0"/>
              </a:rPr>
              <a:t> Hand) es menor que el tamaño de lote (Lot </a:t>
            </a:r>
            <a:r>
              <a:rPr lang="es-ES" altLang="en-US" sz="800" dirty="0" err="1">
                <a:latin typeface="Arial" panose="020B0604020202020204" pitchFamily="34" charset="0"/>
              </a:rPr>
              <a:t>size</a:t>
            </a:r>
            <a:r>
              <a:rPr lang="es-ES" altLang="en-US" sz="800" dirty="0">
                <a:latin typeface="Arial" panose="020B0604020202020204" pitchFamily="34" charset="0"/>
              </a:rPr>
              <a:t>), crea una orden por el tamaño del lote.</a:t>
            </a:r>
          </a:p>
          <a:p>
            <a:pPr lvl="1" eaLnBrk="0" fontAlgn="base" hangingPunct="0">
              <a:spcBef>
                <a:spcPct val="0"/>
              </a:spcBef>
              <a:spcAft>
                <a:spcPct val="0"/>
              </a:spcAft>
              <a:buFontTx/>
              <a:buChar char="•"/>
            </a:pPr>
            <a:r>
              <a:rPr lang="es-ES" altLang="en-US" sz="800" dirty="0">
                <a:latin typeface="Arial" panose="020B0604020202020204" pitchFamily="34" charset="0"/>
              </a:rPr>
              <a:t>3 = FOQ (</a:t>
            </a:r>
            <a:r>
              <a:rPr lang="es-ES" altLang="en-US" sz="800" dirty="0" err="1">
                <a:latin typeface="Arial" panose="020B0604020202020204" pitchFamily="34" charset="0"/>
              </a:rPr>
              <a:t>Fixed</a:t>
            </a:r>
            <a:r>
              <a:rPr lang="es-ES" altLang="en-US" sz="800" dirty="0">
                <a:latin typeface="Arial" panose="020B0604020202020204" pitchFamily="34" charset="0"/>
              </a:rPr>
              <a:t> Order </a:t>
            </a:r>
            <a:r>
              <a:rPr lang="es-ES" altLang="en-US" sz="800" dirty="0" err="1">
                <a:latin typeface="Arial" panose="020B0604020202020204" pitchFamily="34" charset="0"/>
              </a:rPr>
              <a:t>Quantity</a:t>
            </a:r>
            <a:r>
              <a:rPr lang="es-ES" altLang="en-US" sz="800" dirty="0">
                <a:latin typeface="Arial" panose="020B0604020202020204" pitchFamily="34" charset="0"/>
              </a:rPr>
              <a:t>): Cuando el POH es menor que 0, crea una orden con la cantidad fija igual al Lot </a:t>
            </a:r>
            <a:r>
              <a:rPr lang="es-ES" altLang="en-US" sz="800" dirty="0" err="1">
                <a:latin typeface="Arial" panose="020B0604020202020204" pitchFamily="34" charset="0"/>
              </a:rPr>
              <a:t>size</a:t>
            </a:r>
            <a:r>
              <a:rPr lang="es-ES" altLang="en-US" sz="800" dirty="0">
                <a:latin typeface="Arial" panose="020B0604020202020204" pitchFamily="34" charset="0"/>
              </a:rPr>
              <a:t>.</a:t>
            </a:r>
          </a:p>
          <a:p>
            <a:pPr lvl="1" eaLnBrk="0" fontAlgn="base" hangingPunct="0">
              <a:spcBef>
                <a:spcPct val="0"/>
              </a:spcBef>
              <a:spcAft>
                <a:spcPct val="0"/>
              </a:spcAft>
              <a:buFontTx/>
              <a:buChar char="•"/>
            </a:pPr>
            <a:r>
              <a:rPr lang="es-ES" altLang="en-US" sz="800" dirty="0">
                <a:latin typeface="Arial" panose="020B0604020202020204" pitchFamily="34" charset="0"/>
              </a:rPr>
              <a:t>4 = POQ (</a:t>
            </a:r>
            <a:r>
              <a:rPr lang="es-ES" altLang="en-US" sz="800" dirty="0" err="1">
                <a:latin typeface="Arial" panose="020B0604020202020204" pitchFamily="34" charset="0"/>
              </a:rPr>
              <a:t>Period</a:t>
            </a:r>
            <a:r>
              <a:rPr lang="es-ES" altLang="en-US" sz="800" dirty="0">
                <a:latin typeface="Arial" panose="020B0604020202020204" pitchFamily="34" charset="0"/>
              </a:rPr>
              <a:t> Order </a:t>
            </a:r>
            <a:r>
              <a:rPr lang="es-ES" altLang="en-US" sz="800" dirty="0" err="1">
                <a:latin typeface="Arial" panose="020B0604020202020204" pitchFamily="34" charset="0"/>
              </a:rPr>
              <a:t>Quantity</a:t>
            </a:r>
            <a:r>
              <a:rPr lang="es-ES" altLang="en-US" sz="800" dirty="0">
                <a:latin typeface="Arial" panose="020B0604020202020204" pitchFamily="34" charset="0"/>
              </a:rPr>
              <a:t>): Cuando el POH es menor que 0, crea una orden que cubre la demanda de los próximos POQ </a:t>
            </a:r>
            <a:r>
              <a:rPr lang="es-ES" altLang="en-US" sz="800" dirty="0" err="1">
                <a:latin typeface="Arial" panose="020B0604020202020204" pitchFamily="34" charset="0"/>
              </a:rPr>
              <a:t>days</a:t>
            </a:r>
            <a:r>
              <a:rPr lang="es-ES" altLang="en-US" sz="800" dirty="0">
                <a:latin typeface="Arial" panose="020B0604020202020204" pitchFamily="34" charset="0"/>
              </a:rPr>
              <a:t>.</a:t>
            </a:r>
          </a:p>
          <a:p>
            <a:pPr lvl="1" eaLnBrk="0" fontAlgn="base" hangingPunct="0">
              <a:spcBef>
                <a:spcPct val="0"/>
              </a:spcBef>
              <a:spcAft>
                <a:spcPct val="0"/>
              </a:spcAft>
              <a:buFontTx/>
              <a:buChar char="•"/>
            </a:pPr>
            <a:r>
              <a:rPr lang="es-ES" altLang="en-US" sz="800" dirty="0">
                <a:latin typeface="Arial" panose="020B0604020202020204" pitchFamily="34" charset="0"/>
              </a:rPr>
              <a:t>5 = PMQ (</a:t>
            </a:r>
            <a:r>
              <a:rPr lang="es-ES" altLang="en-US" sz="800" dirty="0" err="1">
                <a:latin typeface="Arial" panose="020B0604020202020204" pitchFamily="34" charset="0"/>
              </a:rPr>
              <a:t>Periodic</a:t>
            </a:r>
            <a:r>
              <a:rPr lang="es-ES" altLang="en-US" sz="800" dirty="0">
                <a:latin typeface="Arial" panose="020B0604020202020204" pitchFamily="34" charset="0"/>
              </a:rPr>
              <a:t> </a:t>
            </a:r>
            <a:r>
              <a:rPr lang="es-ES" altLang="en-US" sz="800" dirty="0" err="1">
                <a:latin typeface="Arial" panose="020B0604020202020204" pitchFamily="34" charset="0"/>
              </a:rPr>
              <a:t>Multiple</a:t>
            </a:r>
            <a:r>
              <a:rPr lang="es-ES" altLang="en-US" sz="800" dirty="0">
                <a:latin typeface="Arial" panose="020B0604020202020204" pitchFamily="34" charset="0"/>
              </a:rPr>
              <a:t> </a:t>
            </a:r>
            <a:r>
              <a:rPr lang="es-ES" altLang="en-US" sz="800" dirty="0" err="1">
                <a:latin typeface="Arial" panose="020B0604020202020204" pitchFamily="34" charset="0"/>
              </a:rPr>
              <a:t>Quantity</a:t>
            </a:r>
            <a:r>
              <a:rPr lang="es-ES" altLang="en-US" sz="800" dirty="0">
                <a:latin typeface="Arial" panose="020B0604020202020204" pitchFamily="34" charset="0"/>
              </a:rPr>
              <a:t>): Igual que el POQ, pero crea órdenes para los próximos POQ </a:t>
            </a:r>
            <a:r>
              <a:rPr lang="es-ES" altLang="en-US" sz="800" dirty="0" err="1">
                <a:latin typeface="Arial" panose="020B0604020202020204" pitchFamily="34" charset="0"/>
              </a:rPr>
              <a:t>days</a:t>
            </a:r>
            <a:r>
              <a:rPr lang="es-ES" altLang="en-US" sz="800" dirty="0">
                <a:latin typeface="Arial" panose="020B0604020202020204" pitchFamily="34" charset="0"/>
              </a:rPr>
              <a:t> en múltiplos del </a:t>
            </a:r>
            <a:r>
              <a:rPr lang="es-ES" altLang="en-US" sz="800" dirty="0" err="1">
                <a:latin typeface="Arial" panose="020B0604020202020204" pitchFamily="34" charset="0"/>
              </a:rPr>
              <a:t>lot</a:t>
            </a:r>
            <a:r>
              <a:rPr lang="es-ES" altLang="en-US" sz="800" dirty="0">
                <a:latin typeface="Arial" panose="020B0604020202020204" pitchFamily="34" charset="0"/>
              </a:rPr>
              <a:t> </a:t>
            </a:r>
            <a:r>
              <a:rPr lang="es-ES" altLang="en-US" sz="800" dirty="0" err="1">
                <a:latin typeface="Arial" panose="020B0604020202020204" pitchFamily="34" charset="0"/>
              </a:rPr>
              <a:t>size</a:t>
            </a:r>
            <a:r>
              <a:rPr lang="es-ES" altLang="en-US" sz="800" dirty="0">
                <a:latin typeface="Arial" panose="020B0604020202020204" pitchFamily="34" charset="0"/>
              </a:rPr>
              <a:t>.</a:t>
            </a:r>
          </a:p>
          <a:p>
            <a:pPr lvl="2" eaLnBrk="0" fontAlgn="base" hangingPunct="0">
              <a:spcBef>
                <a:spcPct val="0"/>
              </a:spcBef>
              <a:spcAft>
                <a:spcPct val="0"/>
              </a:spcAft>
              <a:buFontTx/>
              <a:buChar char="•"/>
            </a:pPr>
            <a:r>
              <a:rPr lang="es-ES" altLang="en-US" sz="800" b="1" i="1" dirty="0">
                <a:latin typeface="Arial" panose="020B0604020202020204" pitchFamily="34" charset="0"/>
              </a:rPr>
              <a:t>Nota: </a:t>
            </a:r>
            <a:r>
              <a:rPr lang="es-ES" altLang="en-US" sz="800" dirty="0">
                <a:latin typeface="Arial" panose="020B0604020202020204" pitchFamily="34" charset="0"/>
              </a:rPr>
              <a:t>POH &lt; 0 significa que el inventario proyectado cae en números negativos. </a:t>
            </a:r>
            <a:r>
              <a:rPr lang="es-ES" altLang="en-US" sz="800" dirty="0" err="1">
                <a:latin typeface="Arial" panose="020B0604020202020204" pitchFamily="34" charset="0"/>
              </a:rPr>
              <a:t>Minimum</a:t>
            </a:r>
            <a:r>
              <a:rPr lang="es-ES" altLang="en-US" sz="800" dirty="0">
                <a:latin typeface="Arial" panose="020B0604020202020204" pitchFamily="34" charset="0"/>
              </a:rPr>
              <a:t> </a:t>
            </a:r>
            <a:r>
              <a:rPr lang="es-ES" altLang="en-US" sz="800" dirty="0" err="1">
                <a:latin typeface="Arial" panose="020B0604020202020204" pitchFamily="34" charset="0"/>
              </a:rPr>
              <a:t>qty</a:t>
            </a:r>
            <a:r>
              <a:rPr lang="es-ES" altLang="en-US" sz="800" dirty="0">
                <a:latin typeface="Arial" panose="020B0604020202020204" pitchFamily="34" charset="0"/>
              </a:rPr>
              <a:t> = </a:t>
            </a:r>
            <a:r>
              <a:rPr lang="es-ES" altLang="en-US" sz="800" dirty="0" err="1">
                <a:latin typeface="Arial" panose="020B0604020202020204" pitchFamily="34" charset="0"/>
              </a:rPr>
              <a:t>lot</a:t>
            </a:r>
            <a:r>
              <a:rPr lang="es-ES" altLang="en-US" sz="800" dirty="0">
                <a:latin typeface="Arial" panose="020B0604020202020204" pitchFamily="34" charset="0"/>
              </a:rPr>
              <a:t> </a:t>
            </a:r>
            <a:r>
              <a:rPr lang="es-ES" altLang="en-US" sz="800" dirty="0" err="1">
                <a:latin typeface="Arial" panose="020B0604020202020204" pitchFamily="34" charset="0"/>
              </a:rPr>
              <a:t>size</a:t>
            </a:r>
            <a:r>
              <a:rPr lang="es-ES" altLang="en-US" sz="800" dirty="0">
                <a:latin typeface="Arial" panose="020B0604020202020204" pitchFamily="34" charset="0"/>
              </a:rPr>
              <a:t> significa que el mínimo que se ordena siempre es el tamaño de lote definido.</a:t>
            </a:r>
          </a:p>
          <a:p>
            <a:pPr lvl="1" eaLnBrk="0" fontAlgn="base" hangingPunct="0">
              <a:spcBef>
                <a:spcPct val="0"/>
              </a:spcBef>
              <a:spcAft>
                <a:spcPct val="0"/>
              </a:spcAft>
              <a:buFontTx/>
              <a:buChar char="•"/>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POQ Days (0): </a:t>
            </a:r>
            <a:r>
              <a:rPr kumimoji="0" lang="en-US" altLang="en-US" sz="800" b="0" i="0" u="none" strike="noStrike" cap="none" normalizeH="0" baseline="0" dirty="0">
                <a:ln>
                  <a:noFill/>
                </a:ln>
                <a:solidFill>
                  <a:schemeClr val="tx1"/>
                </a:solidFill>
                <a:effectLst/>
                <a:latin typeface="Arial" panose="020B0604020202020204" pitchFamily="34" charset="0"/>
              </a:rPr>
              <a:t>Period Order Quantity Days. </a:t>
            </a:r>
            <a:r>
              <a:rPr kumimoji="0" lang="en-US" altLang="en-US" sz="800" b="0" i="0" u="none" strike="noStrike" cap="none" normalizeH="0" baseline="0" dirty="0" err="1">
                <a:ln>
                  <a:noFill/>
                </a:ln>
                <a:solidFill>
                  <a:schemeClr val="tx1"/>
                </a:solidFill>
                <a:effectLst/>
                <a:latin typeface="Arial" panose="020B0604020202020204" pitchFamily="34" charset="0"/>
              </a:rPr>
              <a:t>Cuando</a:t>
            </a:r>
            <a:r>
              <a:rPr kumimoji="0" lang="en-US" altLang="en-US" sz="800" b="0" i="0" u="none" strike="noStrike" cap="none" normalizeH="0" baseline="0" dirty="0">
                <a:ln>
                  <a:noFill/>
                </a:ln>
                <a:solidFill>
                  <a:schemeClr val="tx1"/>
                </a:solidFill>
                <a:effectLst/>
                <a:latin typeface="Arial" panose="020B0604020202020204" pitchFamily="34" charset="0"/>
              </a:rPr>
              <a:t> se </a:t>
            </a:r>
            <a:r>
              <a:rPr kumimoji="0" lang="en-US" altLang="en-US" sz="800" b="0" i="0" u="none" strike="noStrike" cap="none" normalizeH="0" baseline="0" dirty="0" err="1">
                <a:ln>
                  <a:noFill/>
                </a:ln>
                <a:solidFill>
                  <a:schemeClr val="tx1"/>
                </a:solidFill>
                <a:effectLst/>
                <a:latin typeface="Arial" panose="020B0604020202020204" pitchFamily="34" charset="0"/>
              </a:rPr>
              <a:t>usa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política</a:t>
            </a:r>
            <a:r>
              <a:rPr kumimoji="0" lang="en-US" altLang="en-US" sz="800" b="0" i="0" u="none" strike="noStrike" cap="none" normalizeH="0" baseline="0" dirty="0">
                <a:ln>
                  <a:noFill/>
                </a:ln>
                <a:solidFill>
                  <a:schemeClr val="tx1"/>
                </a:solidFill>
                <a:effectLst/>
                <a:latin typeface="Arial" panose="020B0604020202020204" pitchFamily="34" charset="0"/>
              </a:rPr>
              <a:t> POQ, define </a:t>
            </a:r>
            <a:r>
              <a:rPr kumimoji="0" lang="en-US" altLang="en-US" sz="800" b="0" i="0" u="none" strike="noStrike" cap="none" normalizeH="0" baseline="0" dirty="0" err="1">
                <a:ln>
                  <a:noFill/>
                </a:ln>
                <a:solidFill>
                  <a:schemeClr val="tx1"/>
                </a:solidFill>
                <a:effectLst/>
                <a:latin typeface="Arial" panose="020B0604020202020204" pitchFamily="34" charset="0"/>
              </a:rPr>
              <a:t>cuántos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días</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demanda</a:t>
            </a:r>
            <a:r>
              <a:rPr kumimoji="0" lang="en-US" altLang="en-US" sz="800" b="0" i="0" u="none" strike="noStrike" cap="none" normalizeH="0" baseline="0" dirty="0">
                <a:ln>
                  <a:noFill/>
                </a:ln>
                <a:solidFill>
                  <a:schemeClr val="tx1"/>
                </a:solidFill>
                <a:effectLst/>
                <a:latin typeface="Arial" panose="020B0604020202020204" pitchFamily="34" charset="0"/>
              </a:rPr>
              <a:t> se </a:t>
            </a:r>
            <a:r>
              <a:rPr kumimoji="0" lang="en-US" altLang="en-US" sz="800" b="0" i="0" u="none" strike="noStrike" cap="none" normalizeH="0" baseline="0" dirty="0" err="1">
                <a:ln>
                  <a:noFill/>
                </a:ln>
                <a:solidFill>
                  <a:schemeClr val="tx1"/>
                </a:solidFill>
                <a:effectLst/>
                <a:latin typeface="Arial" panose="020B0604020202020204" pitchFamily="34" charset="0"/>
              </a:rPr>
              <a:t>consolidan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una</a:t>
            </a:r>
            <a:r>
              <a:rPr kumimoji="0" lang="en-US" altLang="en-US" sz="800" b="0" i="0" u="none" strike="noStrike" cap="none" normalizeH="0" baseline="0" dirty="0">
                <a:ln>
                  <a:noFill/>
                </a:ln>
                <a:solidFill>
                  <a:schemeClr val="tx1"/>
                </a:solidFill>
                <a:effectLst/>
                <a:latin typeface="Arial" panose="020B0604020202020204" pitchFamily="34" charset="0"/>
              </a:rPr>
              <a:t> sola </a:t>
            </a:r>
            <a:r>
              <a:rPr kumimoji="0" lang="en-US" altLang="en-US" sz="800" b="0" i="0" u="none" strike="noStrike" cap="none" normalizeH="0" baseline="0" dirty="0" err="1">
                <a:ln>
                  <a:noFill/>
                </a:ln>
                <a:solidFill>
                  <a:schemeClr val="tx1"/>
                </a:solidFill>
                <a:effectLst/>
                <a:latin typeface="Arial" panose="020B0604020202020204" pitchFamily="34" charset="0"/>
              </a:rPr>
              <a:t>orden</a:t>
            </a:r>
            <a:r>
              <a:rPr kumimoji="0" lang="en-US" altLang="en-US" sz="800" b="0" i="0" u="none" strike="noStrike" cap="none" normalizeH="0" baseline="0" dirty="0">
                <a:ln>
                  <a:noFill/>
                </a:ln>
                <a:solidFill>
                  <a:schemeClr val="tx1"/>
                </a:solidFill>
                <a:effectLst/>
                <a:latin typeface="Arial" panose="020B0604020202020204" pitchFamily="34" charset="0"/>
              </a:rPr>
              <a:t>. Como </a:t>
            </a:r>
            <a:r>
              <a:rPr kumimoji="0" lang="en-US" altLang="en-US" sz="800" b="0" i="0" u="none" strike="noStrike" cap="none" normalizeH="0" baseline="0" dirty="0" err="1">
                <a:ln>
                  <a:noFill/>
                </a:ln>
                <a:solidFill>
                  <a:schemeClr val="tx1"/>
                </a:solidFill>
                <a:effectLst/>
                <a:latin typeface="Arial" panose="020B0604020202020204" pitchFamily="34" charset="0"/>
              </a:rPr>
              <a:t>es</a:t>
            </a:r>
            <a:r>
              <a:rPr kumimoji="0" lang="en-US" altLang="en-US" sz="800" b="0" i="0" u="none" strike="noStrike" cap="none" normalizeH="0" baseline="0" dirty="0">
                <a:ln>
                  <a:noFill/>
                </a:ln>
                <a:solidFill>
                  <a:schemeClr val="tx1"/>
                </a:solidFill>
                <a:effectLst/>
                <a:latin typeface="Arial" panose="020B0604020202020204" pitchFamily="34" charset="0"/>
              </a:rPr>
              <a:t> cero, no </a:t>
            </a:r>
            <a:r>
              <a:rPr kumimoji="0" lang="en-US" altLang="en-US" sz="800" b="0" i="0" u="none" strike="noStrike" cap="none" normalizeH="0" baseline="0" dirty="0" err="1">
                <a:ln>
                  <a:noFill/>
                </a:ln>
                <a:solidFill>
                  <a:schemeClr val="tx1"/>
                </a:solidFill>
                <a:effectLst/>
                <a:latin typeface="Arial" panose="020B0604020202020204" pitchFamily="34" charset="0"/>
              </a:rPr>
              <a:t>aplica</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err="1">
                <a:ln>
                  <a:noFill/>
                </a:ln>
                <a:solidFill>
                  <a:schemeClr val="tx1"/>
                </a:solidFill>
                <a:effectLst/>
                <a:latin typeface="Arial" panose="020B0604020202020204" pitchFamily="34" charset="0"/>
              </a:rPr>
              <a:t>PlanType</a:t>
            </a:r>
            <a:r>
              <a:rPr kumimoji="0" lang="en-US" altLang="en-US" sz="800" b="1" i="0" u="none" strike="noStrike" cap="none" normalizeH="0" baseline="0" dirty="0">
                <a:ln>
                  <a:noFill/>
                </a:ln>
                <a:solidFill>
                  <a:schemeClr val="tx1"/>
                </a:solidFill>
                <a:effectLst/>
                <a:latin typeface="Arial" panose="020B0604020202020204" pitchFamily="34" charset="0"/>
              </a:rPr>
              <a:t> (PANEL): </a:t>
            </a:r>
            <a:r>
              <a:rPr kumimoji="0" lang="en-US" altLang="en-US" sz="800" b="0" i="0" u="none" strike="noStrike" cap="none" normalizeH="0" baseline="0" dirty="0" err="1">
                <a:ln>
                  <a:noFill/>
                </a:ln>
                <a:solidFill>
                  <a:schemeClr val="tx1"/>
                </a:solidFill>
                <a:effectLst/>
                <a:latin typeface="Arial" panose="020B0604020202020204" pitchFamily="34" charset="0"/>
              </a:rPr>
              <a:t>Tipo</a:t>
            </a:r>
            <a:r>
              <a:rPr kumimoji="0" lang="en-US" altLang="en-US" sz="800" b="0" i="0" u="none" strike="noStrike" cap="none" normalizeH="0" baseline="0" dirty="0">
                <a:ln>
                  <a:noFill/>
                </a:ln>
                <a:solidFill>
                  <a:schemeClr val="tx1"/>
                </a:solidFill>
                <a:effectLst/>
                <a:latin typeface="Arial" panose="020B0604020202020204" pitchFamily="34" charset="0"/>
              </a:rPr>
              <a:t> de plan para el MRP. “PANEL” </a:t>
            </a:r>
            <a:r>
              <a:rPr kumimoji="0" lang="en-US" altLang="en-US" sz="800" b="0" i="0" u="none" strike="noStrike" cap="none" normalizeH="0" baseline="0" dirty="0" err="1">
                <a:ln>
                  <a:noFill/>
                </a:ln>
                <a:solidFill>
                  <a:schemeClr val="tx1"/>
                </a:solidFill>
                <a:effectLst/>
                <a:latin typeface="Arial" panose="020B0604020202020204" pitchFamily="34" charset="0"/>
              </a:rPr>
              <a:t>es</a:t>
            </a:r>
            <a:r>
              <a:rPr kumimoji="0" lang="en-US" altLang="en-US" sz="800" b="0" i="0" u="none" strike="noStrike" cap="none" normalizeH="0" baseline="0" dirty="0">
                <a:ln>
                  <a:noFill/>
                </a:ln>
                <a:solidFill>
                  <a:schemeClr val="tx1"/>
                </a:solidFill>
                <a:effectLst/>
                <a:latin typeface="Arial" panose="020B0604020202020204" pitchFamily="34" charset="0"/>
              </a:rPr>
              <a:t> un </a:t>
            </a:r>
            <a:r>
              <a:rPr kumimoji="0" lang="en-US" altLang="en-US" sz="800" b="0" i="0" u="none" strike="noStrike" cap="none" normalizeH="0" baseline="0" dirty="0" err="1">
                <a:ln>
                  <a:noFill/>
                </a:ln>
                <a:solidFill>
                  <a:schemeClr val="tx1"/>
                </a:solidFill>
                <a:effectLst/>
                <a:latin typeface="Arial" panose="020B0604020202020204" pitchFamily="34" charset="0"/>
              </a:rPr>
              <a:t>tipo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agrupación</a:t>
            </a:r>
            <a:r>
              <a:rPr kumimoji="0" lang="en-US" altLang="en-US" sz="800" b="0" i="0" u="none" strike="noStrike" cap="none" normalizeH="0" baseline="0" dirty="0">
                <a:ln>
                  <a:noFill/>
                </a:ln>
                <a:solidFill>
                  <a:schemeClr val="tx1"/>
                </a:solidFill>
                <a:effectLst/>
                <a:latin typeface="Arial" panose="020B0604020202020204" pitchFamily="34" charset="0"/>
              </a:rPr>
              <a:t> que </a:t>
            </a:r>
            <a:r>
              <a:rPr kumimoji="0" lang="en-US" altLang="en-US" sz="800" b="0" i="0" u="none" strike="noStrike" cap="none" normalizeH="0" baseline="0" dirty="0" err="1">
                <a:ln>
                  <a:noFill/>
                </a:ln>
                <a:solidFill>
                  <a:schemeClr val="tx1"/>
                </a:solidFill>
                <a:effectLst/>
                <a:latin typeface="Arial" panose="020B0604020202020204" pitchFamily="34" charset="0"/>
              </a:rPr>
              <a:t>puede</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ser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utilizado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según</a:t>
            </a:r>
            <a:r>
              <a:rPr kumimoji="0" lang="en-US" altLang="en-US" sz="800" b="0" i="0" u="none" strike="noStrike" cap="none" normalizeH="0" baseline="0" dirty="0">
                <a:ln>
                  <a:noFill/>
                </a:ln>
                <a:solidFill>
                  <a:schemeClr val="tx1"/>
                </a:solidFill>
                <a:effectLst/>
                <a:latin typeface="Arial" panose="020B0604020202020204" pitchFamily="34" charset="0"/>
              </a:rPr>
              <a:t> el </a:t>
            </a:r>
            <a:r>
              <a:rPr kumimoji="0" lang="en-US" altLang="en-US" sz="800" b="0" i="0" u="none" strike="noStrike" cap="none" normalizeH="0" baseline="0" dirty="0" err="1">
                <a:ln>
                  <a:noFill/>
                </a:ln>
                <a:solidFill>
                  <a:schemeClr val="tx1"/>
                </a:solidFill>
                <a:effectLst/>
                <a:latin typeface="Arial" panose="020B0604020202020204" pitchFamily="34" charset="0"/>
              </a:rPr>
              <a:t>proceso</a:t>
            </a:r>
            <a:r>
              <a:rPr kumimoji="0" lang="en-US" altLang="en-US" sz="800" b="0" i="0" u="none" strike="noStrike" cap="none" normalizeH="0" baseline="0" dirty="0">
                <a:ln>
                  <a:noFill/>
                </a:ln>
                <a:solidFill>
                  <a:schemeClr val="tx1"/>
                </a:solidFill>
                <a:effectLst/>
                <a:latin typeface="Arial" panose="020B0604020202020204" pitchFamily="34" charset="0"/>
              </a:rPr>
              <a:t> de la planta (</a:t>
            </a:r>
            <a:r>
              <a:rPr kumimoji="0" lang="en-US" altLang="en-US" sz="800" b="0" i="0" u="none" strike="noStrike" cap="none" normalizeH="0" baseline="0" dirty="0" err="1">
                <a:ln>
                  <a:noFill/>
                </a:ln>
                <a:solidFill>
                  <a:schemeClr val="tx1"/>
                </a:solidFill>
                <a:effectLst/>
                <a:latin typeface="Arial" panose="020B0604020202020204" pitchFamily="34" charset="0"/>
              </a:rPr>
              <a:t>por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ejemplo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planear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por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paneles</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materiales</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Planner Code (IE): </a:t>
            </a:r>
            <a:r>
              <a:rPr kumimoji="0" lang="en-US" altLang="en-US" sz="800" b="0" i="0" u="none" strike="noStrike" cap="none" normalizeH="0" baseline="0" dirty="0" err="1">
                <a:ln>
                  <a:noFill/>
                </a:ln>
                <a:solidFill>
                  <a:schemeClr val="tx1"/>
                </a:solidFill>
                <a:effectLst/>
                <a:latin typeface="Arial" panose="020B0604020202020204" pitchFamily="34" charset="0"/>
              </a:rPr>
              <a:t>Código</a:t>
            </a:r>
            <a:r>
              <a:rPr kumimoji="0" lang="en-US" altLang="en-US" sz="800" b="0" i="0" u="none" strike="noStrike" cap="none" normalizeH="0" baseline="0" dirty="0">
                <a:ln>
                  <a:noFill/>
                </a:ln>
                <a:solidFill>
                  <a:schemeClr val="tx1"/>
                </a:solidFill>
                <a:effectLst/>
                <a:latin typeface="Arial" panose="020B0604020202020204" pitchFamily="34" charset="0"/>
              </a:rPr>
              <a:t> de la persona </a:t>
            </a:r>
            <a:r>
              <a:rPr kumimoji="0" lang="en-US" altLang="en-US" sz="800" b="0" i="0" u="none" strike="noStrike" cap="none" normalizeH="0" baseline="0" dirty="0" err="1">
                <a:ln>
                  <a:noFill/>
                </a:ln>
                <a:solidFill>
                  <a:schemeClr val="tx1"/>
                </a:solidFill>
                <a:effectLst/>
                <a:latin typeface="Arial" panose="020B0604020202020204" pitchFamily="34" charset="0"/>
              </a:rPr>
              <a:t>responsable</a:t>
            </a:r>
            <a:r>
              <a:rPr kumimoji="0" lang="en-US" altLang="en-US" sz="800" b="0" i="0" u="none" strike="noStrike" cap="none" normalizeH="0" baseline="0" dirty="0">
                <a:ln>
                  <a:noFill/>
                </a:ln>
                <a:solidFill>
                  <a:schemeClr val="tx1"/>
                </a:solidFill>
                <a:effectLst/>
                <a:latin typeface="Arial" panose="020B0604020202020204" pitchFamily="34" charset="0"/>
              </a:rPr>
              <a:t> de procurer</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este</a:t>
            </a:r>
            <a:r>
              <a:rPr kumimoji="0" lang="en-US" altLang="en-US" sz="800" b="0" i="0" u="none" strike="noStrike" cap="none" normalizeH="0" baseline="0" dirty="0">
                <a:ln>
                  <a:noFill/>
                </a:ln>
                <a:solidFill>
                  <a:schemeClr val="tx1"/>
                </a:solidFill>
                <a:effectLst/>
                <a:latin typeface="Arial" panose="020B0604020202020204" pitchFamily="34" charset="0"/>
              </a:rPr>
              <a:t> item.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Vendor Code (EZ0191): </a:t>
            </a:r>
            <a:r>
              <a:rPr kumimoji="0" lang="en-US" altLang="en-US" sz="800" b="0" i="0" u="none" strike="noStrike" cap="none" normalizeH="0" baseline="0" dirty="0" err="1">
                <a:ln>
                  <a:noFill/>
                </a:ln>
                <a:solidFill>
                  <a:schemeClr val="tx1"/>
                </a:solidFill>
                <a:effectLst/>
                <a:latin typeface="Arial" panose="020B0604020202020204" pitchFamily="34" charset="0"/>
              </a:rPr>
              <a:t>Código</a:t>
            </a:r>
            <a:r>
              <a:rPr kumimoji="0" lang="en-US" altLang="en-US" sz="800" b="0" i="0" u="none" strike="noStrike" cap="none" normalizeH="0" baseline="0" dirty="0">
                <a:ln>
                  <a:noFill/>
                </a:ln>
                <a:solidFill>
                  <a:schemeClr val="tx1"/>
                </a:solidFill>
                <a:effectLst/>
                <a:latin typeface="Arial" panose="020B0604020202020204" pitchFamily="34" charset="0"/>
              </a:rPr>
              <a:t> del </a:t>
            </a:r>
            <a:r>
              <a:rPr kumimoji="0" lang="en-US" altLang="en-US" sz="800" b="0" i="0" u="none" strike="noStrike" cap="none" normalizeH="0" baseline="0" dirty="0" err="1">
                <a:ln>
                  <a:noFill/>
                </a:ln>
                <a:solidFill>
                  <a:schemeClr val="tx1"/>
                </a:solidFill>
                <a:effectLst/>
                <a:latin typeface="Arial" panose="020B0604020202020204" pitchFamily="34" charset="0"/>
              </a:rPr>
              <a:t>proveedor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asginado</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dirty="0" err="1">
                <a:ln>
                  <a:noFill/>
                </a:ln>
                <a:solidFill>
                  <a:schemeClr val="tx1"/>
                </a:solidFill>
                <a:effectLst/>
                <a:latin typeface="Arial" panose="020B0604020202020204" pitchFamily="34" charset="0"/>
              </a:rPr>
              <a:t>actualmente</a:t>
            </a:r>
            <a:r>
              <a:rPr kumimoji="0" lang="en-US" altLang="en-US" sz="800" b="0" i="0" u="none" strike="noStrike" cap="none" normalizeH="0" dirty="0">
                <a:ln>
                  <a:noFill/>
                </a:ln>
                <a:solidFill>
                  <a:schemeClr val="tx1"/>
                </a:solidFill>
                <a:effectLst/>
                <a:latin typeface="Arial" panose="020B0604020202020204" pitchFamily="34" charset="0"/>
              </a:rPr>
              <a:t> 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este</a:t>
            </a:r>
            <a:r>
              <a:rPr kumimoji="0" lang="en-US" altLang="en-US" sz="800" b="0" i="0" u="none" strike="noStrike" cap="none" normalizeH="0" baseline="0" dirty="0">
                <a:ln>
                  <a:noFill/>
                </a:ln>
                <a:solidFill>
                  <a:schemeClr val="tx1"/>
                </a:solidFill>
                <a:effectLst/>
                <a:latin typeface="Arial" panose="020B0604020202020204" pitchFamily="34" charset="0"/>
              </a:rPr>
              <a:t> item.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Unit Cost ($1,326.04): </a:t>
            </a:r>
            <a:r>
              <a:rPr kumimoji="0" lang="en-US" altLang="en-US" sz="800" b="0" i="0" u="none" strike="noStrike" cap="none" normalizeH="0" baseline="0" dirty="0" err="1">
                <a:ln>
                  <a:noFill/>
                </a:ln>
                <a:solidFill>
                  <a:schemeClr val="tx1"/>
                </a:solidFill>
                <a:effectLst/>
                <a:latin typeface="Arial" panose="020B0604020202020204" pitchFamily="34" charset="0"/>
              </a:rPr>
              <a:t>Costo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unitario</a:t>
            </a:r>
            <a:r>
              <a:rPr kumimoji="0" lang="en-US" altLang="en-US" sz="800" b="0" i="0" u="none" strike="noStrike" cap="none" normalizeH="0" baseline="0" dirty="0">
                <a:ln>
                  <a:noFill/>
                </a:ln>
                <a:solidFill>
                  <a:schemeClr val="tx1"/>
                </a:solidFill>
                <a:effectLst/>
                <a:latin typeface="Arial" panose="020B0604020202020204" pitchFamily="34" charset="0"/>
              </a:rPr>
              <a:t> STD del material.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ABCD Code (A):</a:t>
            </a:r>
            <a:r>
              <a:rPr lang="en-US" altLang="en-US" sz="800" dirty="0">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Clasificación</a:t>
            </a:r>
            <a:r>
              <a:rPr kumimoji="0" lang="en-US" altLang="en-US" sz="800" b="0" i="0" u="none" strike="noStrike" cap="none" normalizeH="0" baseline="0" dirty="0">
                <a:ln>
                  <a:noFill/>
                </a:ln>
                <a:solidFill>
                  <a:schemeClr val="tx1"/>
                </a:solidFill>
                <a:effectLst/>
                <a:latin typeface="Arial" panose="020B0604020202020204" pitchFamily="34" charset="0"/>
              </a:rPr>
              <a:t> ABC del </a:t>
            </a:r>
            <a:r>
              <a:rPr kumimoji="0" lang="en-US" altLang="en-US" sz="800" b="0" i="0" u="none" strike="noStrike" cap="none" normalizeH="0" baseline="0" dirty="0" err="1">
                <a:ln>
                  <a:noFill/>
                </a:ln>
                <a:solidFill>
                  <a:schemeClr val="tx1"/>
                </a:solidFill>
                <a:effectLst/>
                <a:latin typeface="Arial" panose="020B0604020202020204" pitchFamily="34" charset="0"/>
              </a:rPr>
              <a:t>inventario</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A = </a:t>
            </a:r>
            <a:r>
              <a:rPr kumimoji="0" lang="en-US" altLang="en-US" sz="800" b="0" i="0" u="none" strike="noStrike" cap="none" normalizeH="0" baseline="0" dirty="0" err="1">
                <a:ln>
                  <a:noFill/>
                </a:ln>
                <a:solidFill>
                  <a:schemeClr val="tx1"/>
                </a:solidFill>
                <a:effectLst/>
                <a:latin typeface="Arial" panose="020B0604020202020204" pitchFamily="34" charset="0"/>
              </a:rPr>
              <a:t>crítico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rotación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alta</a:t>
            </a:r>
            <a:r>
              <a:rPr kumimoji="0" lang="en-US" altLang="en-US" sz="800" b="0" i="0" u="none" strike="noStrike" cap="none" normalizeH="0" baseline="0" dirty="0">
                <a:ln>
                  <a:noFill/>
                </a:ln>
                <a:solidFill>
                  <a:schemeClr val="tx1"/>
                </a:solidFill>
                <a:effectLst/>
                <a:latin typeface="Arial" panose="020B0604020202020204" pitchFamily="34" charset="0"/>
              </a:rPr>
              <a:t> o valor alto.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B = </a:t>
            </a:r>
            <a:r>
              <a:rPr kumimoji="0" lang="en-US" altLang="en-US" sz="800" b="0" i="0" u="none" strike="noStrike" cap="none" normalizeH="0" baseline="0" dirty="0" err="1">
                <a:ln>
                  <a:noFill/>
                </a:ln>
                <a:solidFill>
                  <a:schemeClr val="tx1"/>
                </a:solidFill>
                <a:effectLst/>
                <a:latin typeface="Arial" panose="020B0604020202020204" pitchFamily="34" charset="0"/>
              </a:rPr>
              <a:t>intermedio</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tx1"/>
                </a:solidFill>
                <a:effectLst/>
                <a:latin typeface="Arial" panose="020B0604020202020204" pitchFamily="34" charset="0"/>
              </a:rPr>
              <a:t>C = </a:t>
            </a:r>
            <a:r>
              <a:rPr kumimoji="0" lang="en-US" altLang="en-US" sz="800" b="0" i="0" u="none" strike="noStrike" cap="none" normalizeH="0" baseline="0" dirty="0" err="1">
                <a:ln>
                  <a:noFill/>
                </a:ln>
                <a:solidFill>
                  <a:schemeClr val="tx1"/>
                </a:solidFill>
                <a:effectLst/>
                <a:latin typeface="Arial" panose="020B0604020202020204" pitchFamily="34" charset="0"/>
              </a:rPr>
              <a:t>menor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importancia</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Using Entities (1): </a:t>
            </a:r>
            <a:r>
              <a:rPr kumimoji="0" lang="en-US" altLang="en-US" sz="800" b="0" i="0" u="none" strike="noStrike" cap="none" normalizeH="0" baseline="0" dirty="0" err="1">
                <a:ln>
                  <a:noFill/>
                </a:ln>
                <a:solidFill>
                  <a:schemeClr val="tx1"/>
                </a:solidFill>
                <a:effectLst/>
                <a:latin typeface="Arial" panose="020B0604020202020204" pitchFamily="34" charset="0"/>
              </a:rPr>
              <a:t>Cantidad</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entidades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plantas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líneas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divisiones</a:t>
            </a:r>
            <a:r>
              <a:rPr kumimoji="0" lang="en-US" altLang="en-US" sz="800" b="0" i="0" u="none" strike="noStrike" cap="none" normalizeH="0" baseline="0" dirty="0">
                <a:ln>
                  <a:noFill/>
                </a:ln>
                <a:solidFill>
                  <a:schemeClr val="tx1"/>
                </a:solidFill>
                <a:effectLst/>
                <a:latin typeface="Arial" panose="020B0604020202020204" pitchFamily="34" charset="0"/>
              </a:rPr>
              <a:t>) que </a:t>
            </a:r>
            <a:r>
              <a:rPr kumimoji="0" lang="en-US" altLang="en-US" sz="800" b="0" i="0" u="none" strike="noStrike" cap="none" normalizeH="0" baseline="0" dirty="0" err="1">
                <a:ln>
                  <a:noFill/>
                </a:ln>
                <a:solidFill>
                  <a:schemeClr val="tx1"/>
                </a:solidFill>
                <a:effectLst/>
                <a:latin typeface="Arial" panose="020B0604020202020204" pitchFamily="34" charset="0"/>
              </a:rPr>
              <a:t>usan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este</a:t>
            </a:r>
            <a:r>
              <a:rPr kumimoji="0" lang="en-US" altLang="en-US" sz="800" b="0" i="0" u="none" strike="noStrike" cap="none" normalizeH="0" baseline="0" dirty="0">
                <a:ln>
                  <a:noFill/>
                </a:ln>
                <a:solidFill>
                  <a:schemeClr val="tx1"/>
                </a:solidFill>
                <a:effectLst/>
                <a:latin typeface="Arial" panose="020B0604020202020204" pitchFamily="34" charset="0"/>
              </a:rPr>
              <a:t> item. (EG001)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Safety Stock (0): </a:t>
            </a:r>
            <a:r>
              <a:rPr kumimoji="0" lang="en-US" altLang="en-US" sz="800" b="0" i="0" u="none" strike="noStrike" cap="none" normalizeH="0" baseline="0" dirty="0" err="1">
                <a:ln>
                  <a:noFill/>
                </a:ln>
                <a:solidFill>
                  <a:schemeClr val="tx1"/>
                </a:solidFill>
                <a:effectLst/>
                <a:latin typeface="Arial" panose="020B0604020202020204" pitchFamily="34" charset="0"/>
              </a:rPr>
              <a:t>Nivel</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inventario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seguridad</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Aquí</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es</a:t>
            </a:r>
            <a:r>
              <a:rPr kumimoji="0" lang="en-US" altLang="en-US" sz="800" b="0" i="0" u="none" strike="noStrike" cap="none" normalizeH="0" baseline="0" dirty="0">
                <a:ln>
                  <a:noFill/>
                </a:ln>
                <a:solidFill>
                  <a:schemeClr val="tx1"/>
                </a:solidFill>
                <a:effectLst/>
                <a:latin typeface="Arial" panose="020B0604020202020204" pitchFamily="34" charset="0"/>
              </a:rPr>
              <a:t> cero, lo que </a:t>
            </a:r>
            <a:r>
              <a:rPr kumimoji="0" lang="en-US" altLang="en-US" sz="800" b="0" i="0" u="none" strike="noStrike" cap="none" normalizeH="0" baseline="0" dirty="0" err="1">
                <a:ln>
                  <a:noFill/>
                </a:ln>
                <a:solidFill>
                  <a:schemeClr val="tx1"/>
                </a:solidFill>
                <a:effectLst/>
                <a:latin typeface="Arial" panose="020B0604020202020204" pitchFamily="34" charset="0"/>
              </a:rPr>
              <a:t>significa</a:t>
            </a:r>
            <a:r>
              <a:rPr kumimoji="0" lang="en-US" altLang="en-US" sz="800" b="0" i="0" u="none" strike="noStrike" cap="none" normalizeH="0" baseline="0" dirty="0">
                <a:ln>
                  <a:noFill/>
                </a:ln>
                <a:solidFill>
                  <a:schemeClr val="tx1"/>
                </a:solidFill>
                <a:effectLst/>
                <a:latin typeface="Arial" panose="020B0604020202020204" pitchFamily="34" charset="0"/>
              </a:rPr>
              <a:t> que no </a:t>
            </a:r>
            <a:r>
              <a:rPr kumimoji="0" lang="en-US" altLang="en-US" sz="800" b="0" i="0" u="none" strike="noStrike" cap="none" normalizeH="0" baseline="0" dirty="0" err="1">
                <a:ln>
                  <a:noFill/>
                </a:ln>
                <a:solidFill>
                  <a:schemeClr val="tx1"/>
                </a:solidFill>
                <a:effectLst/>
                <a:latin typeface="Arial" panose="020B0604020202020204" pitchFamily="34" charset="0"/>
              </a:rPr>
              <a:t>tiene</a:t>
            </a:r>
            <a:r>
              <a:rPr kumimoji="0" lang="en-US" altLang="en-US" sz="800" b="0" i="0" u="none" strike="noStrike" cap="none" normalizeH="0" baseline="0" dirty="0">
                <a:ln>
                  <a:noFill/>
                </a:ln>
                <a:solidFill>
                  <a:schemeClr val="tx1"/>
                </a:solidFill>
                <a:effectLst/>
                <a:latin typeface="Arial" panose="020B0604020202020204" pitchFamily="34" charset="0"/>
              </a:rPr>
              <a:t> un stock extra para </a:t>
            </a:r>
            <a:r>
              <a:rPr kumimoji="0" lang="en-US" altLang="en-US" sz="800" b="0" i="0" u="none" strike="noStrike" cap="none" normalizeH="0" baseline="0" dirty="0" err="1">
                <a:ln>
                  <a:noFill/>
                </a:ln>
                <a:solidFill>
                  <a:schemeClr val="tx1"/>
                </a:solidFill>
                <a:effectLst/>
                <a:latin typeface="Arial" panose="020B0604020202020204" pitchFamily="34" charset="0"/>
              </a:rPr>
              <a:t>cubrir</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variabilidad</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6 Monthly </a:t>
            </a:r>
            <a:r>
              <a:rPr kumimoji="0" lang="en-US" altLang="en-US" sz="800" b="1" i="0" u="none" strike="noStrike" cap="none" normalizeH="0" baseline="0" dirty="0" err="1">
                <a:ln>
                  <a:noFill/>
                </a:ln>
                <a:solidFill>
                  <a:schemeClr val="tx1"/>
                </a:solidFill>
                <a:effectLst/>
                <a:latin typeface="Arial" panose="020B0604020202020204" pitchFamily="34" charset="0"/>
              </a:rPr>
              <a:t>Qty</a:t>
            </a:r>
            <a:r>
              <a:rPr kumimoji="0" lang="en-US" altLang="en-US" sz="800" b="1" i="0" u="none" strike="noStrike" cap="none" normalizeH="0" baseline="0" dirty="0">
                <a:ln>
                  <a:noFill/>
                </a:ln>
                <a:solidFill>
                  <a:schemeClr val="tx1"/>
                </a:solidFill>
                <a:effectLst/>
                <a:latin typeface="Arial" panose="020B0604020202020204" pitchFamily="34" charset="0"/>
              </a:rPr>
              <a:t> (153.615): </a:t>
            </a:r>
            <a:r>
              <a:rPr kumimoji="0" lang="en-US" altLang="en-US" sz="800" b="0" i="0" u="none" strike="noStrike" cap="none" normalizeH="0" baseline="0" dirty="0" err="1">
                <a:ln>
                  <a:noFill/>
                </a:ln>
                <a:solidFill>
                  <a:schemeClr val="tx1"/>
                </a:solidFill>
                <a:effectLst/>
                <a:latin typeface="Arial" panose="020B0604020202020204" pitchFamily="34" charset="0"/>
              </a:rPr>
              <a:t>Consumo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proyectado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en</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unidades</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los</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próximos</a:t>
            </a:r>
            <a:r>
              <a:rPr kumimoji="0" lang="en-US" altLang="en-US" sz="800" b="0" i="0" u="none" strike="noStrike" cap="none" normalizeH="0" baseline="0" dirty="0">
                <a:ln>
                  <a:noFill/>
                </a:ln>
                <a:solidFill>
                  <a:schemeClr val="tx1"/>
                </a:solidFill>
                <a:effectLst/>
                <a:latin typeface="Arial" panose="020B0604020202020204" pitchFamily="34" charset="0"/>
              </a:rPr>
              <a:t> 6 </a:t>
            </a:r>
            <a:r>
              <a:rPr kumimoji="0" lang="en-US" altLang="en-US" sz="800" b="0" i="0" u="none" strike="noStrike" cap="none" normalizeH="0" baseline="0" dirty="0" err="1">
                <a:ln>
                  <a:noFill/>
                </a:ln>
                <a:solidFill>
                  <a:schemeClr val="tx1"/>
                </a:solidFill>
                <a:effectLst/>
                <a:latin typeface="Arial" panose="020B0604020202020204" pitchFamily="34" charset="0"/>
              </a:rPr>
              <a:t>meses</a:t>
            </a:r>
            <a:r>
              <a:rPr kumimoji="0" lang="en-US" altLang="en-US" sz="800" b="0" i="0" u="none" strike="noStrike" cap="none" normalizeH="0" baseline="0" dirty="0">
                <a:ln>
                  <a:noFill/>
                </a:ln>
                <a:solidFill>
                  <a:schemeClr val="tx1"/>
                </a:solidFill>
                <a:effectLst/>
                <a:latin typeface="Arial" panose="020B0604020202020204" pitchFamily="34" charset="0"/>
              </a:rPr>
              <a:t>.</a:t>
            </a:r>
          </a:p>
          <a:p>
            <a:pPr eaLnBrk="0" fontAlgn="base" hangingPunct="0">
              <a:spcBef>
                <a:spcPct val="0"/>
              </a:spcBef>
              <a:spcAft>
                <a:spcPct val="0"/>
              </a:spcAft>
              <a:buFontTx/>
              <a:buChar char="•"/>
            </a:pPr>
            <a:r>
              <a:rPr kumimoji="0" lang="en-US" altLang="en-US" sz="800" b="1" i="0" u="none" strike="noStrike" cap="none" normalizeH="0" baseline="0" dirty="0">
                <a:ln>
                  <a:noFill/>
                </a:ln>
                <a:solidFill>
                  <a:schemeClr val="tx1"/>
                </a:solidFill>
                <a:effectLst/>
                <a:latin typeface="Arial" panose="020B0604020202020204" pitchFamily="34" charset="0"/>
              </a:rPr>
              <a:t>6 Monthly Value ($203,699.63): </a:t>
            </a:r>
            <a:r>
              <a:rPr lang="en-US" altLang="en-US" sz="800" dirty="0" err="1">
                <a:latin typeface="Arial" panose="020B0604020202020204" pitchFamily="34" charset="0"/>
              </a:rPr>
              <a:t>Consumo</a:t>
            </a:r>
            <a:r>
              <a:rPr lang="en-US" altLang="en-US" sz="800" dirty="0">
                <a:latin typeface="Arial" panose="020B0604020202020204" pitchFamily="34" charset="0"/>
              </a:rPr>
              <a:t> </a:t>
            </a:r>
            <a:r>
              <a:rPr lang="en-US" altLang="en-US" sz="800" dirty="0" err="1">
                <a:latin typeface="Arial" panose="020B0604020202020204" pitchFamily="34" charset="0"/>
              </a:rPr>
              <a:t>proyectado</a:t>
            </a:r>
            <a:r>
              <a:rPr lang="en-US" altLang="en-US" sz="800" dirty="0">
                <a:latin typeface="Arial" panose="020B0604020202020204" pitchFamily="34" charset="0"/>
              </a:rPr>
              <a:t> (</a:t>
            </a:r>
            <a:r>
              <a:rPr lang="en-US" altLang="en-US" sz="800" dirty="0" err="1">
                <a:latin typeface="Arial" panose="020B0604020202020204" pitchFamily="34" charset="0"/>
              </a:rPr>
              <a:t>en</a:t>
            </a:r>
            <a:r>
              <a:rPr lang="en-US" altLang="en-US" sz="800" dirty="0">
                <a:latin typeface="Arial" panose="020B0604020202020204" pitchFamily="34" charset="0"/>
              </a:rPr>
              <a:t> </a:t>
            </a:r>
            <a:r>
              <a:rPr lang="en-US" altLang="en-US" sz="800" dirty="0" err="1">
                <a:latin typeface="Arial" panose="020B0604020202020204" pitchFamily="34" charset="0"/>
              </a:rPr>
              <a:t>dinero</a:t>
            </a:r>
            <a:r>
              <a:rPr lang="en-US" altLang="en-US" sz="800" dirty="0">
                <a:latin typeface="Arial" panose="020B0604020202020204" pitchFamily="34" charset="0"/>
              </a:rPr>
              <a:t>) de </a:t>
            </a:r>
            <a:r>
              <a:rPr lang="en-US" altLang="en-US" sz="800" dirty="0" err="1">
                <a:latin typeface="Arial" panose="020B0604020202020204" pitchFamily="34" charset="0"/>
              </a:rPr>
              <a:t>los</a:t>
            </a:r>
            <a:r>
              <a:rPr lang="en-US" altLang="en-US" sz="800" dirty="0">
                <a:latin typeface="Arial" panose="020B0604020202020204" pitchFamily="34" charset="0"/>
              </a:rPr>
              <a:t> </a:t>
            </a:r>
            <a:r>
              <a:rPr lang="en-US" altLang="en-US" sz="800" dirty="0" err="1">
                <a:latin typeface="Arial" panose="020B0604020202020204" pitchFamily="34" charset="0"/>
              </a:rPr>
              <a:t>próximos</a:t>
            </a:r>
            <a:r>
              <a:rPr lang="en-US" altLang="en-US" sz="800" dirty="0">
                <a:latin typeface="Arial" panose="020B0604020202020204" pitchFamily="34" charset="0"/>
              </a:rPr>
              <a:t> 6 </a:t>
            </a:r>
            <a:r>
              <a:rPr lang="en-US" altLang="en-US" sz="800" dirty="0" err="1">
                <a:latin typeface="Arial" panose="020B0604020202020204" pitchFamily="34" charset="0"/>
              </a:rPr>
              <a:t>meses</a:t>
            </a:r>
            <a:r>
              <a:rPr lang="en-US" altLang="en-US" sz="800" dirty="0">
                <a:latin typeface="Arial" panose="020B0604020202020204" pitchFamily="34" charset="0"/>
              </a:rPr>
              <a:t>. </a:t>
            </a:r>
            <a:r>
              <a:rPr kumimoji="0" lang="en-US" altLang="en-US" sz="800" b="0" i="0" u="none" strike="noStrike" cap="none" normalizeH="0" baseline="0" dirty="0">
                <a:ln>
                  <a:noFill/>
                </a:ln>
                <a:solidFill>
                  <a:schemeClr val="tx1"/>
                </a:solidFill>
                <a:effectLst/>
                <a:latin typeface="Arial" panose="020B0604020202020204" pitchFamily="34" charset="0"/>
              </a:rPr>
              <a:t>(</a:t>
            </a:r>
            <a:r>
              <a:rPr kumimoji="0" lang="en-US" altLang="en-US" sz="800" b="0" i="0" u="none" strike="noStrike" cap="none" normalizeH="0" baseline="0" dirty="0" err="1">
                <a:ln>
                  <a:noFill/>
                </a:ln>
                <a:solidFill>
                  <a:schemeClr val="tx1"/>
                </a:solidFill>
                <a:effectLst/>
                <a:latin typeface="Arial" panose="020B0604020202020204" pitchFamily="34" charset="0"/>
              </a:rPr>
              <a:t>Qty</a:t>
            </a:r>
            <a:r>
              <a:rPr kumimoji="0" lang="en-US" altLang="en-US" sz="800" b="0" i="0" u="none" strike="noStrike" cap="none" normalizeH="0" baseline="0" dirty="0">
                <a:ln>
                  <a:noFill/>
                </a:ln>
                <a:solidFill>
                  <a:schemeClr val="tx1"/>
                </a:solidFill>
                <a:effectLst/>
                <a:latin typeface="Arial" panose="020B0604020202020204" pitchFamily="34" charset="0"/>
              </a:rPr>
              <a:t> x Unit Cost).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Buffer Min (6.554): </a:t>
            </a:r>
            <a:r>
              <a:rPr kumimoji="0" lang="en-US" altLang="en-US" sz="800" b="0" i="0" u="none" strike="noStrike" cap="none" normalizeH="0" baseline="0" dirty="0" err="1">
                <a:ln>
                  <a:noFill/>
                </a:ln>
                <a:solidFill>
                  <a:schemeClr val="tx1"/>
                </a:solidFill>
                <a:effectLst/>
                <a:latin typeface="Arial" panose="020B0604020202020204" pitchFamily="34" charset="0"/>
              </a:rPr>
              <a:t>Nivel</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mínimo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inventario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recomendado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por</a:t>
            </a:r>
            <a:r>
              <a:rPr kumimoji="0" lang="en-US" altLang="en-US" sz="800" b="0" i="0" u="none" strike="noStrike" cap="none" normalizeH="0" baseline="0" dirty="0">
                <a:ln>
                  <a:noFill/>
                </a:ln>
                <a:solidFill>
                  <a:schemeClr val="tx1"/>
                </a:solidFill>
                <a:effectLst/>
                <a:latin typeface="Arial" panose="020B0604020202020204" pitchFamily="34" charset="0"/>
              </a:rPr>
              <a:t> la </a:t>
            </a:r>
            <a:r>
              <a:rPr kumimoji="0" lang="en-US" altLang="en-US" sz="800" b="0" i="0" u="none" strike="noStrike" cap="none" normalizeH="0" baseline="0" dirty="0" err="1">
                <a:ln>
                  <a:noFill/>
                </a:ln>
                <a:solidFill>
                  <a:schemeClr val="tx1"/>
                </a:solidFill>
                <a:effectLst/>
                <a:latin typeface="Arial" panose="020B0604020202020204" pitchFamily="34" charset="0"/>
              </a:rPr>
              <a:t>lógica</a:t>
            </a:r>
            <a:r>
              <a:rPr kumimoji="0" lang="en-US" altLang="en-US" sz="800" b="0" i="0" u="none" strike="noStrike" cap="none" normalizeH="0" baseline="0" dirty="0">
                <a:ln>
                  <a:noFill/>
                </a:ln>
                <a:solidFill>
                  <a:schemeClr val="tx1"/>
                </a:solidFill>
                <a:effectLst/>
                <a:latin typeface="Arial" panose="020B0604020202020204" pitchFamily="34" charset="0"/>
              </a:rPr>
              <a:t> del </a:t>
            </a:r>
            <a:r>
              <a:rPr kumimoji="0" lang="en-US" altLang="en-US" sz="800" b="0" i="1" u="none" strike="noStrike" cap="none" normalizeH="0" baseline="0" dirty="0">
                <a:ln>
                  <a:noFill/>
                </a:ln>
                <a:solidFill>
                  <a:schemeClr val="tx1"/>
                </a:solidFill>
                <a:effectLst/>
                <a:latin typeface="Arial" panose="020B0604020202020204" pitchFamily="34" charset="0"/>
              </a:rPr>
              <a:t>Buffer Planning</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tx1"/>
                </a:solidFill>
                <a:effectLst/>
                <a:latin typeface="Arial" panose="020B0604020202020204" pitchFamily="34" charset="0"/>
              </a:rPr>
              <a:t>Buffer Max (19.661): </a:t>
            </a:r>
            <a:r>
              <a:rPr kumimoji="0" lang="en-US" altLang="en-US" sz="800" b="0" i="0" u="none" strike="noStrike" cap="none" normalizeH="0" baseline="0" dirty="0" err="1">
                <a:ln>
                  <a:noFill/>
                </a:ln>
                <a:solidFill>
                  <a:schemeClr val="tx1"/>
                </a:solidFill>
                <a:effectLst/>
                <a:latin typeface="Arial" panose="020B0604020202020204" pitchFamily="34" charset="0"/>
              </a:rPr>
              <a:t>Nivel</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máximo</a:t>
            </a:r>
            <a:r>
              <a:rPr kumimoji="0" lang="en-US" altLang="en-US" sz="800" b="0" i="0" u="none" strike="noStrike" cap="none" normalizeH="0" baseline="0" dirty="0">
                <a:ln>
                  <a:noFill/>
                </a:ln>
                <a:solidFill>
                  <a:schemeClr val="tx1"/>
                </a:solidFill>
                <a:effectLst/>
                <a:latin typeface="Arial" panose="020B0604020202020204" pitchFamily="34" charset="0"/>
              </a:rPr>
              <a:t> de </a:t>
            </a:r>
            <a:r>
              <a:rPr kumimoji="0" lang="en-US" altLang="en-US" sz="800" b="0" i="0" u="none" strike="noStrike" cap="none" normalizeH="0" baseline="0" dirty="0" err="1">
                <a:ln>
                  <a:noFill/>
                </a:ln>
                <a:solidFill>
                  <a:schemeClr val="tx1"/>
                </a:solidFill>
                <a:effectLst/>
                <a:latin typeface="Arial" panose="020B0604020202020204" pitchFamily="34" charset="0"/>
              </a:rPr>
              <a:t>inventario</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recomendado</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err="1">
                <a:ln>
                  <a:noFill/>
                </a:ln>
                <a:solidFill>
                  <a:schemeClr val="tx1"/>
                </a:solidFill>
                <a:effectLst/>
                <a:latin typeface="Arial" panose="020B0604020202020204" pitchFamily="34" charset="0"/>
              </a:rPr>
              <a:t>Misc</a:t>
            </a:r>
            <a:r>
              <a:rPr kumimoji="0" lang="en-US" altLang="en-US" sz="800" b="1" i="0" u="none" strike="noStrike" cap="none" normalizeH="0" baseline="0" dirty="0">
                <a:ln>
                  <a:noFill/>
                </a:ln>
                <a:solidFill>
                  <a:schemeClr val="tx1"/>
                </a:solidFill>
                <a:effectLst/>
                <a:latin typeface="Arial" panose="020B0604020202020204" pitchFamily="34" charset="0"/>
              </a:rPr>
              <a:t>-Code (</a:t>
            </a:r>
            <a:r>
              <a:rPr kumimoji="0" lang="en-US" altLang="en-US" sz="800" b="1" i="0" u="none" strike="noStrike" cap="none" normalizeH="0" baseline="0" dirty="0" err="1">
                <a:ln>
                  <a:noFill/>
                </a:ln>
                <a:solidFill>
                  <a:schemeClr val="tx1"/>
                </a:solidFill>
                <a:effectLst/>
                <a:latin typeface="Arial" panose="020B0604020202020204" pitchFamily="34" charset="0"/>
              </a:rPr>
              <a:t>vacío</a:t>
            </a:r>
            <a:r>
              <a:rPr kumimoji="0" lang="en-US" altLang="en-US" sz="800" b="1"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a:ln>
                  <a:noFill/>
                </a:ln>
                <a:solidFill>
                  <a:schemeClr val="tx1"/>
                </a:solidFill>
                <a:effectLst/>
                <a:latin typeface="Arial" panose="020B0604020202020204" pitchFamily="34" charset="0"/>
              </a:rPr>
              <a:t>Campo </a:t>
            </a:r>
            <a:r>
              <a:rPr kumimoji="0" lang="en-US" altLang="en-US" sz="800" b="0" i="0" u="none" strike="noStrike" cap="none" normalizeH="0" baseline="0" dirty="0" err="1">
                <a:ln>
                  <a:noFill/>
                </a:ln>
                <a:solidFill>
                  <a:schemeClr val="tx1"/>
                </a:solidFill>
                <a:effectLst/>
                <a:latin typeface="Arial" panose="020B0604020202020204" pitchFamily="34" charset="0"/>
              </a:rPr>
              <a:t>adicional</a:t>
            </a:r>
            <a:r>
              <a:rPr kumimoji="0" lang="en-US" altLang="en-US" sz="800" b="0" i="0" u="none" strike="noStrike" cap="none" normalizeH="0" baseline="0" dirty="0">
                <a:ln>
                  <a:noFill/>
                </a:ln>
                <a:solidFill>
                  <a:schemeClr val="tx1"/>
                </a:solidFill>
                <a:effectLst/>
                <a:latin typeface="Arial" panose="020B0604020202020204" pitchFamily="34" charset="0"/>
              </a:rPr>
              <a:t> para </a:t>
            </a:r>
            <a:r>
              <a:rPr kumimoji="0" lang="en-US" altLang="en-US" sz="800" b="0" i="0" u="none" strike="noStrike" cap="none" normalizeH="0" baseline="0" dirty="0" err="1">
                <a:ln>
                  <a:noFill/>
                </a:ln>
                <a:solidFill>
                  <a:schemeClr val="tx1"/>
                </a:solidFill>
                <a:effectLst/>
                <a:latin typeface="Arial" panose="020B0604020202020204" pitchFamily="34" charset="0"/>
              </a:rPr>
              <a:t>personalizaciones</a:t>
            </a:r>
            <a:r>
              <a:rPr kumimoji="0" lang="en-US" altLang="en-US" sz="800" b="0" i="0" u="none" strike="noStrike" cap="none" normalizeH="0" baseline="0" dirty="0">
                <a:ln>
                  <a:noFill/>
                </a:ln>
                <a:solidFill>
                  <a:schemeClr val="tx1"/>
                </a:solidFill>
                <a:effectLst/>
                <a:latin typeface="Arial" panose="020B0604020202020204" pitchFamily="34" charset="0"/>
              </a:rPr>
              <a:t> (No se </a:t>
            </a:r>
            <a:r>
              <a:rPr kumimoji="0" lang="en-US" altLang="en-US" sz="800" b="0" i="0" u="none" strike="noStrike" cap="none" normalizeH="0" baseline="0" dirty="0" err="1">
                <a:ln>
                  <a:noFill/>
                </a:ln>
                <a:solidFill>
                  <a:schemeClr val="tx1"/>
                </a:solidFill>
                <a:effectLst/>
                <a:latin typeface="Arial" panose="020B0604020202020204" pitchFamily="34" charset="0"/>
              </a:rPr>
              <a:t>usa</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desde</a:t>
            </a:r>
            <a:r>
              <a:rPr kumimoji="0" lang="en-US" altLang="en-US" sz="800" b="0" i="0" u="none" strike="noStrike" cap="none" normalizeH="0" baseline="0" dirty="0">
                <a:ln>
                  <a:noFill/>
                </a:ln>
                <a:solidFill>
                  <a:schemeClr val="tx1"/>
                </a:solidFill>
                <a:effectLst/>
                <a:latin typeface="Arial" panose="020B0604020202020204" pitchFamily="34" charset="0"/>
              </a:rPr>
              <a:t> 2016</a:t>
            </a:r>
            <a:r>
              <a:rPr kumimoji="0" lang="en-US" altLang="en-US" sz="800" b="0" i="0" u="none" strike="noStrike" cap="none" normalizeH="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aquí</a:t>
            </a:r>
            <a:r>
              <a:rPr kumimoji="0" lang="en-US" altLang="en-US" sz="800" b="0" i="0" u="none" strike="noStrike" cap="none" normalizeH="0" baseline="0" dirty="0">
                <a:ln>
                  <a:noFill/>
                </a:ln>
                <a:solidFill>
                  <a:schemeClr val="tx1"/>
                </a:solidFill>
                <a:effectLst/>
                <a:latin typeface="Arial" panose="020B0604020202020204" pitchFamily="34" charset="0"/>
              </a:rPr>
              <a:t> no </a:t>
            </a:r>
            <a:r>
              <a:rPr kumimoji="0" lang="en-US" altLang="en-US" sz="800" b="0" i="0" u="none" strike="noStrike" cap="none" normalizeH="0" baseline="0" dirty="0" err="1">
                <a:ln>
                  <a:noFill/>
                </a:ln>
                <a:solidFill>
                  <a:schemeClr val="tx1"/>
                </a:solidFill>
                <a:effectLst/>
                <a:latin typeface="Arial" panose="020B0604020202020204" pitchFamily="34" charset="0"/>
              </a:rPr>
              <a:t>está</a:t>
            </a:r>
            <a:r>
              <a:rPr kumimoji="0" lang="en-US" altLang="en-US" sz="800" b="0" i="0" u="none" strike="noStrike" cap="none" normalizeH="0" baseline="0" dirty="0">
                <a:ln>
                  <a:noFill/>
                </a:ln>
                <a:solidFill>
                  <a:schemeClr val="tx1"/>
                </a:solidFill>
                <a:effectLst/>
                <a:latin typeface="Arial" panose="020B0604020202020204" pitchFamily="34" charset="0"/>
              </a:rPr>
              <a:t> </a:t>
            </a:r>
            <a:r>
              <a:rPr kumimoji="0" lang="en-US" altLang="en-US" sz="800" b="0" i="0" u="none" strike="noStrike" cap="none" normalizeH="0" baseline="0" dirty="0" err="1">
                <a:ln>
                  <a:noFill/>
                </a:ln>
                <a:solidFill>
                  <a:schemeClr val="tx1"/>
                </a:solidFill>
                <a:effectLst/>
                <a:latin typeface="Arial" panose="020B0604020202020204" pitchFamily="34" charset="0"/>
              </a:rPr>
              <a:t>usado</a:t>
            </a:r>
            <a:r>
              <a:rPr kumimoji="0" lang="en-US" altLang="en-US" sz="800" b="0" i="0" u="none" strike="noStrike" cap="none" normalizeH="0" baseline="0" dirty="0">
                <a:ln>
                  <a:noFill/>
                </a:ln>
                <a:solidFill>
                  <a:schemeClr val="tx1"/>
                </a:solidFill>
                <a:effectLst/>
                <a:latin typeface="Arial" panose="020B0604020202020204" pitchFamily="34" charset="0"/>
              </a:rPr>
              <a:t>).</a:t>
            </a:r>
          </a:p>
        </p:txBody>
      </p:sp>
      <p:sp>
        <p:nvSpPr>
          <p:cNvPr id="21" name="Right Arrow 20">
            <a:hlinkClick r:id="rId3" action="ppaction://hlinkfile"/>
          </p:cNvPr>
          <p:cNvSpPr/>
          <p:nvPr/>
        </p:nvSpPr>
        <p:spPr>
          <a:xfrm>
            <a:off x="9984432" y="5373216"/>
            <a:ext cx="1800200"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LINK A GUIA EXTENSA DE PARAMETROS (</a:t>
            </a:r>
            <a:r>
              <a:rPr lang="en-US" sz="1050" dirty="0" err="1"/>
              <a:t>pag</a:t>
            </a:r>
            <a:r>
              <a:rPr lang="en-US" sz="1050" dirty="0"/>
              <a:t> 69)</a:t>
            </a:r>
          </a:p>
        </p:txBody>
      </p:sp>
    </p:spTree>
    <p:extLst>
      <p:ext uri="{BB962C8B-B14F-4D97-AF65-F5344CB8AC3E}">
        <p14:creationId xmlns:p14="http://schemas.microsoft.com/office/powerpoint/2010/main" val="399132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12</a:t>
            </a:fld>
            <a:endParaRPr lang="es-ES" noProof="0" dirty="0"/>
          </a:p>
        </p:txBody>
      </p:sp>
      <p:sp>
        <p:nvSpPr>
          <p:cNvPr id="21" name="Right Arrow 20">
            <a:hlinkClick r:id="rId3" action="ppaction://hlinkfile"/>
          </p:cNvPr>
          <p:cNvSpPr/>
          <p:nvPr/>
        </p:nvSpPr>
        <p:spPr>
          <a:xfrm>
            <a:off x="9563496" y="1384542"/>
            <a:ext cx="1800200"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LINK A GUIA EXTENSA DE PARAMETROS (</a:t>
            </a:r>
            <a:r>
              <a:rPr lang="en-US" sz="1050" dirty="0" err="1"/>
              <a:t>pag</a:t>
            </a:r>
            <a:r>
              <a:rPr lang="en-US" sz="1050" dirty="0"/>
              <a:t> 157)</a:t>
            </a:r>
          </a:p>
        </p:txBody>
      </p:sp>
      <p:sp>
        <p:nvSpPr>
          <p:cNvPr id="6" name="Title 1"/>
          <p:cNvSpPr>
            <a:spLocks noGrp="1"/>
          </p:cNvSpPr>
          <p:nvPr>
            <p:ph type="title"/>
          </p:nvPr>
        </p:nvSpPr>
        <p:spPr>
          <a:xfrm>
            <a:off x="507556" y="-236020"/>
            <a:ext cx="11150600" cy="920336"/>
          </a:xfrm>
        </p:spPr>
        <p:txBody>
          <a:bodyPr/>
          <a:lstStyle/>
          <a:p>
            <a:r>
              <a:rPr lang="es-MX" dirty="0"/>
              <a:t>LEAD TIME</a:t>
            </a:r>
            <a:endParaRPr lang="en-US" dirty="0"/>
          </a:p>
        </p:txBody>
      </p:sp>
      <p:sp>
        <p:nvSpPr>
          <p:cNvPr id="12" name="Rectangle 8"/>
          <p:cNvSpPr>
            <a:spLocks noChangeArrowheads="1"/>
          </p:cNvSpPr>
          <p:nvPr/>
        </p:nvSpPr>
        <p:spPr bwMode="auto">
          <a:xfrm>
            <a:off x="507556" y="745469"/>
            <a:ext cx="97802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Los </a:t>
            </a:r>
            <a:r>
              <a:rPr kumimoji="0" lang="en-US" altLang="en-US" sz="1200" b="0" i="1" u="none" strike="noStrike" cap="none" normalizeH="0" baseline="0" dirty="0">
                <a:ln>
                  <a:noFill/>
                </a:ln>
                <a:solidFill>
                  <a:schemeClr val="tx1"/>
                </a:solidFill>
                <a:effectLst/>
                <a:latin typeface="Arial" panose="020B0604020202020204" pitchFamily="34" charset="0"/>
              </a:rPr>
              <a:t>Lead Times</a:t>
            </a:r>
            <a:r>
              <a:rPr kumimoji="0" lang="en-US" altLang="en-US" sz="1200" b="0" i="0" u="none" strike="noStrike" cap="none" normalizeH="0" baseline="0" dirty="0">
                <a:ln>
                  <a:noFill/>
                </a:ln>
                <a:solidFill>
                  <a:schemeClr val="tx1"/>
                </a:solidFill>
                <a:effectLst/>
                <a:latin typeface="Arial" panose="020B0604020202020204" pitchFamily="34" charset="0"/>
              </a:rPr>
              <a:t> son </a:t>
            </a:r>
            <a:r>
              <a:rPr kumimoji="0" lang="en-US" altLang="en-US" sz="1200" b="0" i="0" u="none" strike="noStrike" cap="none" normalizeH="0" baseline="0" dirty="0" err="1">
                <a:ln>
                  <a:noFill/>
                </a:ln>
                <a:solidFill>
                  <a:schemeClr val="tx1"/>
                </a:solidFill>
                <a:effectLst/>
                <a:latin typeface="Arial" panose="020B0604020202020204" pitchFamily="34" charset="0"/>
              </a:rPr>
              <a:t>esenciales</a:t>
            </a:r>
            <a:r>
              <a:rPr kumimoji="0" lang="en-US" altLang="en-US" sz="1200" b="0" i="0" u="none" strike="noStrike" cap="none" normalizeH="0" baseline="0" dirty="0">
                <a:ln>
                  <a:noFill/>
                </a:ln>
                <a:solidFill>
                  <a:schemeClr val="tx1"/>
                </a:solidFill>
                <a:effectLst/>
                <a:latin typeface="Arial" panose="020B0604020202020204" pitchFamily="34" charset="0"/>
              </a:rPr>
              <a:t> para la </a:t>
            </a:r>
            <a:r>
              <a:rPr kumimoji="0" lang="en-US" altLang="en-US" sz="1200" b="0" i="0" u="none" strike="noStrike" cap="none" normalizeH="0" baseline="0" dirty="0" err="1">
                <a:ln>
                  <a:noFill/>
                </a:ln>
                <a:solidFill>
                  <a:schemeClr val="tx1"/>
                </a:solidFill>
                <a:effectLst/>
                <a:latin typeface="Arial" panose="020B0604020202020204" pitchFamily="34" charset="0"/>
              </a:rPr>
              <a:t>precisión</a:t>
            </a:r>
            <a:r>
              <a:rPr kumimoji="0" lang="en-US" altLang="en-US" sz="1200" b="0" i="0" u="none" strike="noStrike" cap="none" normalizeH="0" baseline="0" dirty="0">
                <a:ln>
                  <a:noFill/>
                </a:ln>
                <a:solidFill>
                  <a:schemeClr val="tx1"/>
                </a:solidFill>
                <a:effectLst/>
                <a:latin typeface="Arial" panose="020B0604020202020204" pitchFamily="34" charset="0"/>
              </a:rPr>
              <a:t> del </a:t>
            </a:r>
            <a:r>
              <a:rPr kumimoji="0" lang="en-US" altLang="en-US" sz="1200" b="0" i="0" u="none" strike="noStrike" cap="none" normalizeH="0" baseline="0" dirty="0" err="1">
                <a:ln>
                  <a:noFill/>
                </a:ln>
                <a:solidFill>
                  <a:schemeClr val="tx1"/>
                </a:solidFill>
                <a:effectLst/>
                <a:latin typeface="Arial" panose="020B0604020202020204" pitchFamily="34" charset="0"/>
              </a:rPr>
              <a:t>sistema</a:t>
            </a:r>
            <a:r>
              <a:rPr kumimoji="0" lang="en-US" altLang="en-US" sz="1200" b="0" i="0" u="none" strike="noStrike" cap="none" normalizeH="0" baseline="0" dirty="0">
                <a:ln>
                  <a:noFill/>
                </a:ln>
                <a:solidFill>
                  <a:schemeClr val="tx1"/>
                </a:solidFill>
                <a:effectLst/>
                <a:latin typeface="Arial" panose="020B0604020202020204" pitchFamily="34" charset="0"/>
              </a:rPr>
              <a:t> y para </a:t>
            </a:r>
            <a:r>
              <a:rPr kumimoji="0" lang="en-US" altLang="en-US" sz="1200" b="0" i="0" u="none" strike="noStrike" cap="none" normalizeH="0" baseline="0" dirty="0" err="1">
                <a:ln>
                  <a:noFill/>
                </a:ln>
                <a:solidFill>
                  <a:schemeClr val="tx1"/>
                </a:solidFill>
                <a:effectLst/>
                <a:latin typeface="Arial" panose="020B0604020202020204" pitchFamily="34" charset="0"/>
              </a:rPr>
              <a:t>asegurar</a:t>
            </a:r>
            <a:r>
              <a:rPr kumimoji="0" lang="en-US" altLang="en-US" sz="1200" b="0" i="0" u="none" strike="noStrike" cap="none" normalizeH="0" baseline="0" dirty="0">
                <a:ln>
                  <a:noFill/>
                </a:ln>
                <a:solidFill>
                  <a:schemeClr val="tx1"/>
                </a:solidFill>
                <a:effectLst/>
                <a:latin typeface="Arial" panose="020B0604020202020204" pitchFamily="34" charset="0"/>
              </a:rPr>
              <a:t> que las </a:t>
            </a:r>
            <a:r>
              <a:rPr kumimoji="0" lang="en-US" altLang="en-US" sz="1200" b="0" i="0" u="none" strike="noStrike" cap="none" normalizeH="0" baseline="0" dirty="0" err="1">
                <a:ln>
                  <a:noFill/>
                </a:ln>
                <a:solidFill>
                  <a:schemeClr val="tx1"/>
                </a:solidFill>
                <a:effectLst/>
                <a:latin typeface="Arial" panose="020B0604020202020204" pitchFamily="34" charset="0"/>
              </a:rPr>
              <a:t>partes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sean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ordenadas</a:t>
            </a:r>
            <a:r>
              <a:rPr kumimoji="0" lang="en-US" altLang="en-US" sz="1200" b="0" i="0" u="none" strike="noStrike" cap="none" normalizeH="0" baseline="0" dirty="0">
                <a:ln>
                  <a:noFill/>
                </a:ln>
                <a:solidFill>
                  <a:schemeClr val="tx1"/>
                </a:solidFill>
                <a:effectLst/>
                <a:latin typeface="Arial" panose="020B0604020202020204" pitchFamily="34" charset="0"/>
              </a:rPr>
              <a:t> y </a:t>
            </a:r>
            <a:r>
              <a:rPr kumimoji="0" lang="en-US" altLang="en-US" sz="1200" b="0" i="0" u="none" strike="noStrike" cap="none" normalizeH="0" baseline="0" dirty="0" err="1">
                <a:ln>
                  <a:noFill/>
                </a:ln>
                <a:solidFill>
                  <a:schemeClr val="tx1"/>
                </a:solidFill>
                <a:effectLst/>
                <a:latin typeface="Arial" panose="020B0604020202020204" pitchFamily="34" charset="0"/>
              </a:rPr>
              <a:t>fabricadas</a:t>
            </a:r>
            <a:r>
              <a:rPr kumimoji="0" lang="en-US" altLang="en-US" sz="1200" b="0" i="0" u="none" strike="noStrike" cap="none" normalizeH="0" baseline="0" dirty="0">
                <a:ln>
                  <a:noFill/>
                </a:ln>
                <a:solidFill>
                  <a:schemeClr val="tx1"/>
                </a:solidFill>
                <a:effectLst/>
                <a:latin typeface="Arial" panose="020B0604020202020204" pitchFamily="34" charset="0"/>
              </a:rPr>
              <a:t> a </a:t>
            </a:r>
            <a:r>
              <a:rPr kumimoji="0" lang="en-US" altLang="en-US" sz="1200" b="0" i="0" u="none" strike="noStrike" cap="none" normalizeH="0" baseline="0" dirty="0" err="1">
                <a:ln>
                  <a:noFill/>
                </a:ln>
                <a:solidFill>
                  <a:schemeClr val="tx1"/>
                </a:solidFill>
                <a:effectLst/>
                <a:latin typeface="Arial" panose="020B0604020202020204" pitchFamily="34" charset="0"/>
              </a:rPr>
              <a:t>tiempo</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El </a:t>
            </a:r>
            <a:r>
              <a:rPr kumimoji="0" lang="en-US" altLang="en-US" sz="1200" b="0" i="0" u="none" strike="noStrike" cap="none" normalizeH="0" baseline="0" dirty="0" err="1">
                <a:ln>
                  <a:noFill/>
                </a:ln>
                <a:solidFill>
                  <a:schemeClr val="tx1"/>
                </a:solidFill>
                <a:effectLst/>
                <a:latin typeface="Arial" panose="020B0604020202020204" pitchFamily="34" charset="0"/>
              </a:rPr>
              <a:t>sistema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trabaja</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en</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semanas</a:t>
            </a:r>
            <a:r>
              <a:rPr kumimoji="0" lang="en-US" altLang="en-US" sz="1200" b="0" i="0" u="none" strike="noStrike" cap="none" normalizeH="0" baseline="0" dirty="0">
                <a:ln>
                  <a:noFill/>
                </a:ln>
                <a:solidFill>
                  <a:schemeClr val="tx1"/>
                </a:solidFill>
                <a:effectLst/>
                <a:latin typeface="Arial" panose="020B0604020202020204" pitchFamily="34" charset="0"/>
              </a:rPr>
              <a:t> de 5 </a:t>
            </a:r>
            <a:r>
              <a:rPr kumimoji="0" lang="en-US" altLang="en-US" sz="1200" b="0" i="0" u="none" strike="noStrike" cap="none" normalizeH="0" baseline="0" dirty="0" err="1">
                <a:ln>
                  <a:noFill/>
                </a:ln>
                <a:solidFill>
                  <a:schemeClr val="tx1"/>
                </a:solidFill>
                <a:effectLst/>
                <a:latin typeface="Arial" panose="020B0604020202020204" pitchFamily="34" charset="0"/>
              </a:rPr>
              <a:t>días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por</a:t>
            </a:r>
            <a:r>
              <a:rPr kumimoji="0" lang="en-US" altLang="en-US" sz="1200" b="0" i="0" u="none" strike="noStrike" cap="none" normalizeH="0" baseline="0" dirty="0">
                <a:ln>
                  <a:noFill/>
                </a:ln>
                <a:solidFill>
                  <a:schemeClr val="tx1"/>
                </a:solidFill>
                <a:effectLst/>
                <a:latin typeface="Arial" panose="020B0604020202020204" pitchFamily="34" charset="0"/>
              </a:rPr>
              <a:t> lo que un </a:t>
            </a:r>
            <a:r>
              <a:rPr kumimoji="0" lang="en-US" altLang="en-US" sz="1200" b="0" i="1" u="none" strike="noStrike" cap="none" normalizeH="0" baseline="0" dirty="0">
                <a:ln>
                  <a:noFill/>
                </a:ln>
                <a:solidFill>
                  <a:schemeClr val="tx1"/>
                </a:solidFill>
                <a:effectLst/>
                <a:latin typeface="Arial" panose="020B0604020202020204" pitchFamily="34" charset="0"/>
              </a:rPr>
              <a:t>Lead Time</a:t>
            </a:r>
            <a:r>
              <a:rPr kumimoji="0" lang="en-US" altLang="en-US" sz="1200" b="0" i="0" u="none" strike="noStrike" cap="none" normalizeH="0" baseline="0" dirty="0">
                <a:ln>
                  <a:noFill/>
                </a:ln>
                <a:solidFill>
                  <a:schemeClr val="tx1"/>
                </a:solidFill>
                <a:effectLst/>
                <a:latin typeface="Arial" panose="020B0604020202020204" pitchFamily="34" charset="0"/>
              </a:rPr>
              <a:t> de 20 </a:t>
            </a:r>
            <a:r>
              <a:rPr kumimoji="0" lang="en-US" altLang="en-US" sz="1200" b="0" i="0" u="none" strike="noStrike" cap="none" normalizeH="0" baseline="0" dirty="0" err="1">
                <a:ln>
                  <a:noFill/>
                </a:ln>
                <a:solidFill>
                  <a:schemeClr val="tx1"/>
                </a:solidFill>
                <a:effectLst/>
                <a:latin typeface="Arial" panose="020B0604020202020204" pitchFamily="34" charset="0"/>
              </a:rPr>
              <a:t>días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equivale</a:t>
            </a:r>
            <a:r>
              <a:rPr kumimoji="0" lang="en-US" altLang="en-US" sz="1200" b="0" i="0" u="none" strike="noStrike" cap="none" normalizeH="0" baseline="0" dirty="0">
                <a:ln>
                  <a:noFill/>
                </a:ln>
                <a:solidFill>
                  <a:schemeClr val="tx1"/>
                </a:solidFill>
                <a:effectLst/>
                <a:latin typeface="Arial" panose="020B0604020202020204" pitchFamily="34" charset="0"/>
              </a:rPr>
              <a:t> a 4 </a:t>
            </a:r>
            <a:r>
              <a:rPr kumimoji="0" lang="en-US" altLang="en-US" sz="1200" b="0" i="0" u="none" strike="noStrike" cap="none" normalizeH="0" baseline="0" dirty="0" err="1">
                <a:ln>
                  <a:noFill/>
                </a:ln>
                <a:solidFill>
                  <a:schemeClr val="tx1"/>
                </a:solidFill>
                <a:effectLst/>
                <a:latin typeface="Arial" panose="020B0604020202020204" pitchFamily="34" charset="0"/>
              </a:rPr>
              <a:t>semanas</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calendario</a:t>
            </a:r>
            <a:r>
              <a:rPr kumimoji="0" lang="en-US" altLang="en-US" sz="1200" b="0" i="0" u="none" strike="noStrike" cap="none" normalizeH="0" baseline="0" dirty="0">
                <a:ln>
                  <a:noFill/>
                </a:ln>
                <a:solidFill>
                  <a:schemeClr val="tx1"/>
                </a:solidFill>
                <a:effectLst/>
                <a:latin typeface="Arial" panose="020B0604020202020204" pitchFamily="34" charset="0"/>
              </a:rPr>
              <a:t> o un </a:t>
            </a:r>
            <a:r>
              <a:rPr kumimoji="0" lang="en-US" altLang="en-US" sz="1200" b="0" i="0" u="none" strike="noStrike" cap="none" normalizeH="0" baseline="0" dirty="0" err="1">
                <a:ln>
                  <a:noFill/>
                </a:ln>
                <a:solidFill>
                  <a:schemeClr val="tx1"/>
                </a:solidFill>
                <a:effectLst/>
                <a:latin typeface="Arial" panose="020B0604020202020204" pitchFamily="34" charset="0"/>
              </a:rPr>
              <a:t>mes</a:t>
            </a:r>
            <a:r>
              <a:rPr kumimoji="0" lang="en-US" altLang="en-US" sz="1200" b="0" i="0" u="none" strike="noStrike" cap="none" normalizeH="0" baseline="0" dirty="0">
                <a:ln>
                  <a:noFill/>
                </a:ln>
                <a:solidFill>
                  <a:schemeClr val="tx1"/>
                </a:solidFill>
                <a:effectLst/>
                <a:latin typeface="Arial" panose="020B0604020202020204" pitchFamily="34" charset="0"/>
              </a:rPr>
              <a:t>.</a:t>
            </a:r>
          </a:p>
          <a:p>
            <a:pPr lvl="0" eaLnBrk="0" fontAlgn="base" hangingPunct="0">
              <a:spcBef>
                <a:spcPct val="0"/>
              </a:spcBef>
              <a:spcAft>
                <a:spcPct val="0"/>
              </a:spcAft>
              <a:buFontTx/>
              <a:buChar char="•"/>
            </a:pPr>
            <a:endParaRPr lang="es-ES" altLang="en-US" sz="1200" dirty="0">
              <a:latin typeface="Arial" panose="020B0604020202020204" pitchFamily="34" charset="0"/>
            </a:endParaRPr>
          </a:p>
          <a:p>
            <a:pPr lvl="0" eaLnBrk="0" fontAlgn="base" hangingPunct="0">
              <a:spcBef>
                <a:spcPct val="0"/>
              </a:spcBef>
              <a:spcAft>
                <a:spcPct val="0"/>
              </a:spcAft>
            </a:pPr>
            <a:r>
              <a:rPr lang="es-ES" altLang="en-US" sz="1200" dirty="0">
                <a:latin typeface="Arial" panose="020B0604020202020204" pitchFamily="34" charset="0"/>
              </a:rPr>
              <a:t>Tipos de Lead Time en EZ AIR son:</a:t>
            </a:r>
          </a:p>
          <a:p>
            <a:pPr lvl="0" eaLnBrk="0" fontAlgn="base" hangingPunct="0">
              <a:spcBef>
                <a:spcPct val="0"/>
              </a:spcBef>
              <a:spcAft>
                <a:spcPct val="0"/>
              </a:spcAft>
              <a:buFontTx/>
              <a:buChar char="•"/>
            </a:pPr>
            <a:r>
              <a:rPr lang="es-ES" altLang="en-US" sz="1200" dirty="0" err="1">
                <a:latin typeface="Arial" panose="020B0604020202020204" pitchFamily="34" charset="0"/>
              </a:rPr>
              <a:t>Purchased</a:t>
            </a:r>
            <a:r>
              <a:rPr lang="es-ES" altLang="en-US" sz="1200" dirty="0">
                <a:latin typeface="Arial" panose="020B0604020202020204" pitchFamily="34" charset="0"/>
              </a:rPr>
              <a:t> </a:t>
            </a:r>
            <a:r>
              <a:rPr lang="es-ES" altLang="en-US" sz="1200" dirty="0" err="1">
                <a:latin typeface="Arial" panose="020B0604020202020204" pitchFamily="34" charset="0"/>
              </a:rPr>
              <a:t>Parts</a:t>
            </a:r>
            <a:r>
              <a:rPr lang="es-ES" altLang="en-US" sz="1200" dirty="0">
                <a:latin typeface="Arial" panose="020B0604020202020204" pitchFamily="34" charset="0"/>
              </a:rPr>
              <a:t> (Partes Compradas)</a:t>
            </a:r>
          </a:p>
          <a:p>
            <a:pPr lvl="0" eaLnBrk="0" fontAlgn="base" hangingPunct="0">
              <a:spcBef>
                <a:spcPct val="0"/>
              </a:spcBef>
              <a:spcAft>
                <a:spcPct val="0"/>
              </a:spcAft>
              <a:buFontTx/>
              <a:buChar char="•"/>
            </a:pPr>
            <a:r>
              <a:rPr lang="es-ES" altLang="en-US" sz="1200" dirty="0" err="1">
                <a:latin typeface="Arial" panose="020B0604020202020204" pitchFamily="34" charset="0"/>
              </a:rPr>
              <a:t>Manufactured</a:t>
            </a:r>
            <a:r>
              <a:rPr lang="es-ES" altLang="en-US" sz="1200" dirty="0">
                <a:latin typeface="Arial" panose="020B0604020202020204" pitchFamily="34" charset="0"/>
              </a:rPr>
              <a:t> </a:t>
            </a:r>
            <a:r>
              <a:rPr lang="es-ES" altLang="en-US" sz="1200" dirty="0" err="1">
                <a:latin typeface="Arial" panose="020B0604020202020204" pitchFamily="34" charset="0"/>
              </a:rPr>
              <a:t>Parts</a:t>
            </a:r>
            <a:r>
              <a:rPr lang="es-ES" altLang="en-US" sz="1200" dirty="0">
                <a:latin typeface="Arial" panose="020B0604020202020204" pitchFamily="34" charset="0"/>
              </a:rPr>
              <a:t> (Partes Fabricadas)</a:t>
            </a:r>
          </a:p>
          <a:p>
            <a:pPr lvl="0" eaLnBrk="0" fontAlgn="base" hangingPunct="0">
              <a:spcBef>
                <a:spcPct val="0"/>
              </a:spcBef>
              <a:spcAft>
                <a:spcPct val="0"/>
              </a:spcAft>
            </a:pPr>
            <a:endParaRPr lang="es-ES" altLang="en-US" sz="1200" dirty="0">
              <a:latin typeface="Arial" panose="020B0604020202020204" pitchFamily="34" charset="0"/>
            </a:endParaRPr>
          </a:p>
          <a:p>
            <a:pPr lvl="0" eaLnBrk="0" fontAlgn="base" hangingPunct="0">
              <a:spcBef>
                <a:spcPct val="0"/>
              </a:spcBef>
              <a:spcAft>
                <a:spcPct val="0"/>
              </a:spcAft>
            </a:pPr>
            <a:r>
              <a:rPr lang="en-US" altLang="en-US" sz="1200" b="1" dirty="0" err="1">
                <a:latin typeface="Arial" panose="020B0604020202020204" pitchFamily="34" charset="0"/>
              </a:rPr>
              <a:t>Notas</a:t>
            </a:r>
            <a:r>
              <a:rPr lang="en-US" altLang="en-US" sz="1200" b="1" dirty="0">
                <a:latin typeface="Arial" panose="020B0604020202020204" pitchFamily="34" charset="0"/>
              </a:rPr>
              <a:t> </a:t>
            </a:r>
            <a:r>
              <a:rPr lang="en-US" altLang="en-US" sz="1200" b="1" dirty="0" err="1">
                <a:latin typeface="Arial" panose="020B0604020202020204" pitchFamily="34" charset="0"/>
              </a:rPr>
              <a:t>importantes</a:t>
            </a:r>
            <a:r>
              <a:rPr lang="en-US" altLang="en-US" sz="1200" b="1" dirty="0">
                <a:latin typeface="Arial" panose="020B0604020202020204" pitchFamily="34" charset="0"/>
              </a:rPr>
              <a:t>:</a:t>
            </a:r>
          </a:p>
          <a:p>
            <a:pPr lvl="0" eaLnBrk="0" fontAlgn="base" hangingPunct="0">
              <a:spcBef>
                <a:spcPct val="0"/>
              </a:spcBef>
              <a:spcAft>
                <a:spcPct val="0"/>
              </a:spcAft>
              <a:buFontTx/>
              <a:buChar char="•"/>
            </a:pPr>
            <a:r>
              <a:rPr lang="en-US" altLang="en-US" sz="1200" i="1" dirty="0">
                <a:latin typeface="Arial" panose="020B0604020202020204" pitchFamily="34" charset="0"/>
              </a:rPr>
              <a:t>Los Lead Times</a:t>
            </a:r>
            <a:r>
              <a:rPr lang="en-US" altLang="en-US" sz="1200" dirty="0">
                <a:latin typeface="Arial" panose="020B0604020202020204" pitchFamily="34" charset="0"/>
              </a:rPr>
              <a:t> de </a:t>
            </a:r>
            <a:r>
              <a:rPr lang="en-US" altLang="en-US" sz="1200" dirty="0" err="1">
                <a:latin typeface="Arial" panose="020B0604020202020204" pitchFamily="34" charset="0"/>
              </a:rPr>
              <a:t>partes</a:t>
            </a:r>
            <a:r>
              <a:rPr lang="en-US" altLang="en-US" sz="1200" dirty="0">
                <a:latin typeface="Arial" panose="020B0604020202020204" pitchFamily="34" charset="0"/>
              </a:rPr>
              <a:t> </a:t>
            </a:r>
            <a:r>
              <a:rPr lang="en-US" altLang="en-US" sz="1200" dirty="0" err="1">
                <a:latin typeface="Arial" panose="020B0604020202020204" pitchFamily="34" charset="0"/>
              </a:rPr>
              <a:t>compradas</a:t>
            </a:r>
            <a:r>
              <a:rPr lang="en-US" altLang="en-US" sz="1200" dirty="0">
                <a:latin typeface="Arial" panose="020B0604020202020204" pitchFamily="34" charset="0"/>
              </a:rPr>
              <a:t> [L] </a:t>
            </a:r>
            <a:r>
              <a:rPr lang="en-US" altLang="en-US" sz="1200" dirty="0" err="1">
                <a:latin typeface="Arial" panose="020B0604020202020204" pitchFamily="34" charset="0"/>
              </a:rPr>
              <a:t>están</a:t>
            </a:r>
            <a:r>
              <a:rPr lang="en-US" altLang="en-US" sz="1200" dirty="0">
                <a:latin typeface="Arial" panose="020B0604020202020204" pitchFamily="34" charset="0"/>
              </a:rPr>
              <a:t> </a:t>
            </a:r>
            <a:r>
              <a:rPr lang="en-US" altLang="en-US" sz="1200" dirty="0" err="1">
                <a:latin typeface="Arial" panose="020B0604020202020204" pitchFamily="34" charset="0"/>
              </a:rPr>
              <a:t>bajo</a:t>
            </a:r>
            <a:r>
              <a:rPr lang="en-US" altLang="en-US" sz="1200" dirty="0">
                <a:latin typeface="Arial" panose="020B0604020202020204" pitchFamily="34" charset="0"/>
              </a:rPr>
              <a:t> control del </a:t>
            </a:r>
            <a:r>
              <a:rPr lang="en-US" altLang="en-US" sz="1200" dirty="0" err="1">
                <a:latin typeface="Arial" panose="020B0604020202020204" pitchFamily="34" charset="0"/>
              </a:rPr>
              <a:t>departamento</a:t>
            </a:r>
            <a:r>
              <a:rPr lang="en-US" altLang="en-US" sz="1200" dirty="0">
                <a:latin typeface="Arial" panose="020B0604020202020204" pitchFamily="34" charset="0"/>
              </a:rPr>
              <a:t> de </a:t>
            </a:r>
            <a:r>
              <a:rPr lang="en-US" altLang="en-US" sz="1200" dirty="0" err="1">
                <a:latin typeface="Arial" panose="020B0604020202020204" pitchFamily="34" charset="0"/>
              </a:rPr>
              <a:t>compras</a:t>
            </a:r>
            <a:r>
              <a:rPr lang="en-US" altLang="en-US" sz="1200" dirty="0">
                <a:latin typeface="Arial" panose="020B0604020202020204" pitchFamily="34" charset="0"/>
              </a:rPr>
              <a:t>.</a:t>
            </a:r>
          </a:p>
          <a:p>
            <a:pPr eaLnBrk="0" fontAlgn="base" hangingPunct="0">
              <a:spcBef>
                <a:spcPct val="0"/>
              </a:spcBef>
              <a:spcAft>
                <a:spcPct val="0"/>
              </a:spcAft>
              <a:buFontTx/>
              <a:buChar char="•"/>
            </a:pPr>
            <a:r>
              <a:rPr lang="en-US" altLang="en-US" sz="1200" i="1" dirty="0">
                <a:latin typeface="Arial" panose="020B0604020202020204" pitchFamily="34" charset="0"/>
              </a:rPr>
              <a:t>Los Lead Times</a:t>
            </a:r>
            <a:r>
              <a:rPr lang="en-US" altLang="en-US" sz="1200" dirty="0">
                <a:latin typeface="Arial" panose="020B0604020202020204" pitchFamily="34" charset="0"/>
              </a:rPr>
              <a:t> de </a:t>
            </a:r>
            <a:r>
              <a:rPr lang="en-US" altLang="en-US" sz="1200" dirty="0" err="1">
                <a:latin typeface="Arial" panose="020B0604020202020204" pitchFamily="34" charset="0"/>
              </a:rPr>
              <a:t>partes</a:t>
            </a:r>
            <a:r>
              <a:rPr lang="en-US" altLang="en-US" sz="1200" dirty="0">
                <a:latin typeface="Arial" panose="020B0604020202020204" pitchFamily="34" charset="0"/>
              </a:rPr>
              <a:t> </a:t>
            </a:r>
            <a:r>
              <a:rPr lang="en-US" altLang="en-US" sz="1200" dirty="0" err="1">
                <a:latin typeface="Arial" panose="020B0604020202020204" pitchFamily="34" charset="0"/>
              </a:rPr>
              <a:t>manufacturadas</a:t>
            </a:r>
            <a:r>
              <a:rPr lang="en-US" altLang="en-US" sz="1200" dirty="0">
                <a:latin typeface="Arial" panose="020B0604020202020204" pitchFamily="34" charset="0"/>
              </a:rPr>
              <a:t> [M] </a:t>
            </a:r>
            <a:r>
              <a:rPr lang="en-US" altLang="en-US" sz="1200" dirty="0" err="1">
                <a:latin typeface="Arial" panose="020B0604020202020204" pitchFamily="34" charset="0"/>
              </a:rPr>
              <a:t>están</a:t>
            </a:r>
            <a:r>
              <a:rPr lang="en-US" altLang="en-US" sz="1200" dirty="0">
                <a:latin typeface="Arial" panose="020B0604020202020204" pitchFamily="34" charset="0"/>
              </a:rPr>
              <a:t> </a:t>
            </a:r>
            <a:r>
              <a:rPr lang="en-US" altLang="en-US" sz="1200" dirty="0" err="1">
                <a:latin typeface="Arial" panose="020B0604020202020204" pitchFamily="34" charset="0"/>
              </a:rPr>
              <a:t>bajo</a:t>
            </a:r>
            <a:r>
              <a:rPr lang="en-US" altLang="en-US" sz="1200" dirty="0">
                <a:latin typeface="Arial" panose="020B0604020202020204" pitchFamily="34" charset="0"/>
              </a:rPr>
              <a:t> control del </a:t>
            </a:r>
            <a:r>
              <a:rPr lang="en-US" altLang="en-US" sz="1200" dirty="0" err="1">
                <a:latin typeface="Arial" panose="020B0604020202020204" pitchFamily="34" charset="0"/>
              </a:rPr>
              <a:t>departamento</a:t>
            </a:r>
            <a:r>
              <a:rPr lang="en-US" altLang="en-US" sz="1200" dirty="0">
                <a:latin typeface="Arial" panose="020B0604020202020204" pitchFamily="34" charset="0"/>
              </a:rPr>
              <a:t> de BOMs.</a:t>
            </a:r>
          </a:p>
          <a:p>
            <a:pPr lvl="0" eaLnBrk="0" fontAlgn="base" hangingPunct="0">
              <a:spcBef>
                <a:spcPct val="0"/>
              </a:spcBef>
              <a:spcAft>
                <a:spcPct val="0"/>
              </a:spcAft>
              <a:buFontTx/>
              <a:buChar char="•"/>
            </a:pPr>
            <a:r>
              <a:rPr lang="en-US" altLang="en-US" sz="1200" dirty="0">
                <a:latin typeface="Arial" panose="020B0604020202020204" pitchFamily="34" charset="0"/>
              </a:rPr>
              <a:t>Los </a:t>
            </a:r>
            <a:r>
              <a:rPr lang="en-US" altLang="en-US" sz="1200" dirty="0" err="1">
                <a:latin typeface="Arial" panose="020B0604020202020204" pitchFamily="34" charset="0"/>
              </a:rPr>
              <a:t>tiempos</a:t>
            </a:r>
            <a:r>
              <a:rPr lang="en-US" altLang="en-US" sz="1200" dirty="0">
                <a:latin typeface="Arial" panose="020B0604020202020204" pitchFamily="34" charset="0"/>
              </a:rPr>
              <a:t> de </a:t>
            </a:r>
            <a:r>
              <a:rPr lang="en-US" altLang="en-US" sz="1200" dirty="0" err="1">
                <a:latin typeface="Arial" panose="020B0604020202020204" pitchFamily="34" charset="0"/>
              </a:rPr>
              <a:t>entrega</a:t>
            </a:r>
            <a:r>
              <a:rPr lang="en-US" altLang="en-US" sz="1200" dirty="0">
                <a:latin typeface="Arial" panose="020B0604020202020204" pitchFamily="34" charset="0"/>
              </a:rPr>
              <a:t> </a:t>
            </a:r>
            <a:r>
              <a:rPr lang="en-US" altLang="en-US" sz="1200" dirty="0" err="1">
                <a:latin typeface="Arial" panose="020B0604020202020204" pitchFamily="34" charset="0"/>
              </a:rPr>
              <a:t>correctos</a:t>
            </a:r>
            <a:r>
              <a:rPr lang="en-US" altLang="en-US" sz="1200" dirty="0">
                <a:latin typeface="Arial" panose="020B0604020202020204" pitchFamily="34" charset="0"/>
              </a:rPr>
              <a:t> </a:t>
            </a:r>
            <a:r>
              <a:rPr lang="en-US" altLang="en-US" sz="1200" dirty="0" err="1">
                <a:latin typeface="Arial" panose="020B0604020202020204" pitchFamily="34" charset="0"/>
              </a:rPr>
              <a:t>deben</a:t>
            </a:r>
            <a:r>
              <a:rPr lang="en-US" altLang="en-US" sz="1200" dirty="0">
                <a:latin typeface="Arial" panose="020B0604020202020204" pitchFamily="34" charset="0"/>
              </a:rPr>
              <a:t> </a:t>
            </a:r>
            <a:r>
              <a:rPr lang="en-US" altLang="en-US" sz="1200" dirty="0" err="1">
                <a:latin typeface="Arial" panose="020B0604020202020204" pitchFamily="34" charset="0"/>
              </a:rPr>
              <a:t>ser</a:t>
            </a:r>
            <a:r>
              <a:rPr lang="en-US" altLang="en-US" sz="1200" dirty="0">
                <a:latin typeface="Arial" panose="020B0604020202020204" pitchFamily="34" charset="0"/>
              </a:rPr>
              <a:t> </a:t>
            </a:r>
            <a:r>
              <a:rPr lang="en-US" altLang="en-US" sz="1200" dirty="0" err="1">
                <a:latin typeface="Arial" panose="020B0604020202020204" pitchFamily="34" charset="0"/>
              </a:rPr>
              <a:t>ingresados</a:t>
            </a:r>
            <a:r>
              <a:rPr lang="en-US" altLang="en-US" sz="1200" dirty="0">
                <a:latin typeface="Arial" panose="020B0604020202020204" pitchFamily="34" charset="0"/>
              </a:rPr>
              <a:t> y </a:t>
            </a:r>
            <a:r>
              <a:rPr lang="en-US" altLang="en-US" sz="1200" dirty="0" err="1">
                <a:latin typeface="Arial" panose="020B0604020202020204" pitchFamily="34" charset="0"/>
              </a:rPr>
              <a:t>mantenidos</a:t>
            </a:r>
            <a:r>
              <a:rPr lang="en-US" altLang="en-US" sz="1200" dirty="0">
                <a:latin typeface="Arial" panose="020B0604020202020204" pitchFamily="34" charset="0"/>
              </a:rPr>
              <a:t> </a:t>
            </a:r>
            <a:r>
              <a:rPr lang="en-US" altLang="en-US" sz="1200" dirty="0" err="1">
                <a:latin typeface="Arial" panose="020B0604020202020204" pitchFamily="34" charset="0"/>
              </a:rPr>
              <a:t>actualizados</a:t>
            </a:r>
            <a:r>
              <a:rPr lang="en-US" altLang="en-US" sz="1200" dirty="0">
                <a:latin typeface="Arial" panose="020B0604020202020204" pitchFamily="34" charset="0"/>
              </a:rPr>
              <a:t> para </a:t>
            </a:r>
            <a:r>
              <a:rPr lang="en-US" altLang="en-US" sz="1200" dirty="0" err="1">
                <a:latin typeface="Arial" panose="020B0604020202020204" pitchFamily="34" charset="0"/>
              </a:rPr>
              <a:t>garantizar</a:t>
            </a:r>
            <a:r>
              <a:rPr lang="en-US" altLang="en-US" sz="1200" dirty="0">
                <a:latin typeface="Arial" panose="020B0604020202020204" pitchFamily="34" charset="0"/>
              </a:rPr>
              <a:t> que las </a:t>
            </a:r>
            <a:r>
              <a:rPr lang="en-US" altLang="en-US" sz="1200" dirty="0" err="1">
                <a:latin typeface="Arial" panose="020B0604020202020204" pitchFamily="34" charset="0"/>
              </a:rPr>
              <a:t>partes</a:t>
            </a:r>
            <a:r>
              <a:rPr lang="en-US" altLang="en-US" sz="1200" dirty="0">
                <a:latin typeface="Arial" panose="020B0604020202020204" pitchFamily="34" charset="0"/>
              </a:rPr>
              <a:t> </a:t>
            </a:r>
            <a:r>
              <a:rPr lang="en-US" altLang="en-US" sz="1200" dirty="0" err="1">
                <a:latin typeface="Arial" panose="020B0604020202020204" pitchFamily="34" charset="0"/>
              </a:rPr>
              <a:t>sean</a:t>
            </a:r>
            <a:r>
              <a:rPr lang="en-US" altLang="en-US" sz="1200" dirty="0">
                <a:latin typeface="Arial" panose="020B0604020202020204" pitchFamily="34" charset="0"/>
              </a:rPr>
              <a:t> </a:t>
            </a:r>
            <a:r>
              <a:rPr lang="en-US" altLang="en-US" sz="1200" dirty="0" err="1">
                <a:latin typeface="Arial" panose="020B0604020202020204" pitchFamily="34" charset="0"/>
              </a:rPr>
              <a:t>ordenadas</a:t>
            </a:r>
            <a:r>
              <a:rPr lang="en-US" altLang="en-US" sz="1200" dirty="0">
                <a:latin typeface="Arial" panose="020B0604020202020204" pitchFamily="34" charset="0"/>
              </a:rPr>
              <a:t> a </a:t>
            </a:r>
            <a:r>
              <a:rPr lang="en-US" altLang="en-US" sz="1200" dirty="0" err="1">
                <a:latin typeface="Arial" panose="020B0604020202020204" pitchFamily="34" charset="0"/>
              </a:rPr>
              <a:t>tiempo</a:t>
            </a:r>
            <a:r>
              <a:rPr lang="en-US" altLang="en-US" sz="1200" dirty="0">
                <a:latin typeface="Arial" panose="020B0604020202020204" pitchFamily="34" charset="0"/>
              </a:rPr>
              <a:t>.</a:t>
            </a:r>
          </a:p>
          <a:p>
            <a:pPr lvl="0" eaLnBrk="0" fontAlgn="base" hangingPunct="0">
              <a:spcBef>
                <a:spcPct val="0"/>
              </a:spcBef>
              <a:spcAft>
                <a:spcPct val="0"/>
              </a:spcAft>
              <a:buFontTx/>
              <a:buChar char="•"/>
            </a:pPr>
            <a:r>
              <a:rPr lang="en-US" altLang="en-US" sz="1200" dirty="0" err="1">
                <a:latin typeface="Arial" panose="020B0604020202020204" pitchFamily="34" charset="0"/>
              </a:rPr>
              <a:t>Es</a:t>
            </a:r>
            <a:r>
              <a:rPr lang="en-US" altLang="en-US" sz="1200" dirty="0">
                <a:latin typeface="Arial" panose="020B0604020202020204" pitchFamily="34" charset="0"/>
              </a:rPr>
              <a:t> un </a:t>
            </a:r>
            <a:r>
              <a:rPr lang="en-US" altLang="en-US" sz="1200" dirty="0" err="1">
                <a:latin typeface="Arial" panose="020B0604020202020204" pitchFamily="34" charset="0"/>
              </a:rPr>
              <a:t>proceso</a:t>
            </a:r>
            <a:r>
              <a:rPr lang="en-US" altLang="en-US" sz="1200" dirty="0">
                <a:latin typeface="Arial" panose="020B0604020202020204" pitchFamily="34" charset="0"/>
              </a:rPr>
              <a:t> fundamental </a:t>
            </a:r>
            <a:r>
              <a:rPr lang="en-US" altLang="en-US" sz="1200" dirty="0" err="1">
                <a:latin typeface="Arial" panose="020B0604020202020204" pitchFamily="34" charset="0"/>
              </a:rPr>
              <a:t>dentro</a:t>
            </a:r>
            <a:r>
              <a:rPr lang="en-US" altLang="en-US" sz="1200" dirty="0">
                <a:latin typeface="Arial" panose="020B0604020202020204" pitchFamily="34" charset="0"/>
              </a:rPr>
              <a:t> de la </a:t>
            </a:r>
            <a:r>
              <a:rPr lang="en-US" altLang="en-US" sz="1200" dirty="0" err="1">
                <a:latin typeface="Arial" panose="020B0604020202020204" pitchFamily="34" charset="0"/>
              </a:rPr>
              <a:t>operación</a:t>
            </a:r>
            <a:r>
              <a:rPr lang="en-US" altLang="en-US" sz="1200" dirty="0">
                <a:latin typeface="Arial" panose="020B0604020202020204" pitchFamily="34" charset="0"/>
              </a:rPr>
              <a:t> del MRP que </a:t>
            </a:r>
            <a:r>
              <a:rPr lang="en-US" altLang="en-US" sz="1200" dirty="0" err="1">
                <a:latin typeface="Arial" panose="020B0604020202020204" pitchFamily="34" charset="0"/>
              </a:rPr>
              <a:t>debe</a:t>
            </a:r>
            <a:r>
              <a:rPr lang="en-US" altLang="en-US" sz="1200" dirty="0">
                <a:latin typeface="Arial" panose="020B0604020202020204" pitchFamily="34" charset="0"/>
              </a:rPr>
              <a:t> </a:t>
            </a:r>
            <a:r>
              <a:rPr lang="en-US" altLang="en-US" sz="1200" dirty="0" err="1">
                <a:latin typeface="Arial" panose="020B0604020202020204" pitchFamily="34" charset="0"/>
              </a:rPr>
              <a:t>mantenerse</a:t>
            </a:r>
            <a:r>
              <a:rPr lang="en-US" altLang="en-US" sz="1200" dirty="0">
                <a:latin typeface="Arial" panose="020B0604020202020204" pitchFamily="34" charset="0"/>
              </a:rPr>
              <a:t> con </a:t>
            </a:r>
            <a:r>
              <a:rPr lang="en-US" altLang="en-US" sz="1200" dirty="0" err="1">
                <a:latin typeface="Arial" panose="020B0604020202020204" pitchFamily="34" charset="0"/>
              </a:rPr>
              <a:t>disciplina</a:t>
            </a:r>
            <a:r>
              <a:rPr lang="en-US" altLang="en-US" sz="1200" dirty="0">
                <a:latin typeface="Arial" panose="020B0604020202020204" pitchFamily="34" charset="0"/>
              </a:rPr>
              <a:t>.</a:t>
            </a:r>
          </a:p>
          <a:p>
            <a:pPr lvl="0" eaLnBrk="0" fontAlgn="base" hangingPunct="0">
              <a:spcBef>
                <a:spcPct val="0"/>
              </a:spcBef>
              <a:spcAft>
                <a:spcPct val="0"/>
              </a:spcAft>
            </a:pPr>
            <a:endParaRPr lang="en-US" altLang="en-US" sz="1200" dirty="0">
              <a:latin typeface="Arial" panose="020B0604020202020204" pitchFamily="34" charset="0"/>
            </a:endParaRPr>
          </a:p>
          <a:p>
            <a:pPr lvl="0" eaLnBrk="0" fontAlgn="base" hangingPunct="0">
              <a:spcBef>
                <a:spcPct val="0"/>
              </a:spcBef>
              <a:spcAft>
                <a:spcPct val="0"/>
              </a:spcAft>
              <a:buFontTx/>
              <a:buChar char="•"/>
            </a:pPr>
            <a:endParaRPr lang="es-ES" altLang="en-US" sz="1200" dirty="0">
              <a:latin typeface="Arial" panose="020B0604020202020204" pitchFamily="34" charset="0"/>
            </a:endParaRPr>
          </a:p>
          <a:p>
            <a:pPr lvl="0" eaLnBrk="0" fontAlgn="base" hangingPunct="0">
              <a:spcBef>
                <a:spcPct val="0"/>
              </a:spcBef>
              <a:spcAft>
                <a:spcPct val="0"/>
              </a:spcAft>
              <a:buFontTx/>
              <a:buChar char="•"/>
            </a:pPr>
            <a:endParaRPr lang="es-ES" altLang="en-US" sz="1200" dirty="0">
              <a:latin typeface="Arial" panose="020B0604020202020204" pitchFamily="34" charset="0"/>
            </a:endParaRPr>
          </a:p>
        </p:txBody>
      </p:sp>
      <p:sp>
        <p:nvSpPr>
          <p:cNvPr id="30" name="Rectangle 29"/>
          <p:cNvSpPr/>
          <p:nvPr/>
        </p:nvSpPr>
        <p:spPr>
          <a:xfrm>
            <a:off x="507556" y="3212976"/>
            <a:ext cx="11150600" cy="3947234"/>
          </a:xfrm>
          <a:prstGeom prst="rect">
            <a:avLst/>
          </a:prstGeom>
        </p:spPr>
        <p:txBody>
          <a:bodyPr wrap="square" numCol="2">
            <a:spAutoFit/>
          </a:bodyPr>
          <a:lstStyle/>
          <a:p>
            <a:pPr>
              <a:spcAft>
                <a:spcPts val="800"/>
              </a:spcAft>
            </a:pPr>
            <a:r>
              <a:rPr lang="es-MX" b="1" dirty="0">
                <a:latin typeface="Times New Roman" panose="02020603050405020304" pitchFamily="18" charset="0"/>
                <a:ea typeface="Times New Roman" panose="02020603050405020304" pitchFamily="18" charset="0"/>
                <a:cs typeface="Times New Roman" panose="02020603050405020304" pitchFamily="18" charset="0"/>
              </a:rPr>
              <a:t>Control de Lead Times según el tipo de parte</a:t>
            </a:r>
          </a:p>
          <a:p>
            <a:pPr>
              <a:spcAft>
                <a:spcPts val="800"/>
              </a:spcAft>
            </a:pPr>
            <a:r>
              <a:rPr lang="en-US" sz="1200" b="1" dirty="0" err="1">
                <a:latin typeface="Times New Roman" panose="02020603050405020304" pitchFamily="18" charset="0"/>
                <a:ea typeface="Times New Roman" panose="02020603050405020304" pitchFamily="18" charset="0"/>
                <a:cs typeface="Times New Roman" panose="02020603050405020304" pitchFamily="18" charset="0"/>
              </a:rPr>
              <a:t>Resumen</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s-MX" sz="1100" dirty="0">
                <a:latin typeface="Times New Roman" panose="02020603050405020304" pitchFamily="18" charset="0"/>
                <a:ea typeface="Times New Roman" panose="02020603050405020304" pitchFamily="18" charset="0"/>
                <a:cs typeface="Times New Roman" panose="02020603050405020304" pitchFamily="18" charset="0"/>
              </a:rPr>
              <a:t>El sistema puede calcular o asignar Lead Times dependiendo del contexto del material.</a:t>
            </a:r>
            <a:r>
              <a:rPr lang="en-US" sz="1050" dirty="0">
                <a:latin typeface="Calibri" panose="020F0502020204030204" pitchFamily="34" charset="0"/>
                <a:ea typeface="Times New Roman" panose="02020603050405020304" pitchFamily="18" charset="0"/>
                <a:cs typeface="Times New Roman" panose="02020603050405020304" pitchFamily="18" charset="0"/>
              </a:rPr>
              <a:t> </a:t>
            </a:r>
            <a:r>
              <a:rPr lang="es-MX" sz="1100" dirty="0">
                <a:latin typeface="Times New Roman" panose="02020603050405020304" pitchFamily="18" charset="0"/>
                <a:ea typeface="Times New Roman" panose="02020603050405020304" pitchFamily="18" charset="0"/>
                <a:cs typeface="Times New Roman" panose="02020603050405020304" pitchFamily="18" charset="0"/>
              </a:rPr>
              <a:t>Los códigos internos (PO 3 12, IN 3 76, etc.) permiten saber cómo está configurado el material.</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1 - Contracted Parts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Partes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Contratadas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350" b="1" dirty="0">
                <a:latin typeface="Times New Roman" panose="02020603050405020304" pitchFamily="18" charset="0"/>
                <a:ea typeface="Times New Roman" panose="02020603050405020304" pitchFamily="18" charset="0"/>
                <a:cs typeface="Times New Roman" panose="02020603050405020304" pitchFamily="18" charset="0"/>
              </a:rPr>
            </a:b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Área</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responsable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Supply Chain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Código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PO 3 12</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200" b="1" dirty="0" err="1">
                <a:latin typeface="Times New Roman" panose="02020603050405020304" pitchFamily="18" charset="0"/>
                <a:ea typeface="Times New Roman" panose="02020603050405020304" pitchFamily="18" charset="0"/>
                <a:cs typeface="Times New Roman" panose="02020603050405020304" pitchFamily="18" charset="0"/>
              </a:rPr>
              <a:t>Definición</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200" b="1" dirty="0">
                <a:latin typeface="Times New Roman" panose="02020603050405020304" pitchFamily="18" charset="0"/>
                <a:ea typeface="Times New Roman" panose="02020603050405020304" pitchFamily="18" charset="0"/>
                <a:cs typeface="Times New Roman" panose="02020603050405020304" pitchFamily="18" charset="0"/>
              </a:rPr>
            </a:b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s-MX" sz="1200" dirty="0">
                <a:latin typeface="Times New Roman" panose="02020603050405020304" pitchFamily="18" charset="0"/>
                <a:ea typeface="Times New Roman" panose="02020603050405020304" pitchFamily="18" charset="0"/>
                <a:cs typeface="Times New Roman" panose="02020603050405020304" pitchFamily="18" charset="0"/>
              </a:rPr>
              <a:t>Partes con contratos a largo plazo.</a:t>
            </a:r>
            <a:br>
              <a:rPr lang="en-US" sz="1100" dirty="0">
                <a:latin typeface="Calibri" panose="020F0502020204030204" pitchFamily="34" charset="0"/>
                <a:ea typeface="Times New Roman" panose="02020603050405020304" pitchFamily="18" charset="0"/>
                <a:cs typeface="Times New Roman" panose="02020603050405020304" pitchFamily="18" charset="0"/>
              </a:rPr>
            </a:br>
            <a:r>
              <a:rPr lang="en-US" sz="1100" dirty="0">
                <a:latin typeface="Calibri" panose="020F0502020204030204" pitchFamily="34" charset="0"/>
                <a:ea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Se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establece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Precio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 Lead Time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Condiciones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de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compra</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2 - Items with a Default Vendor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Ítems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con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proveedor</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predeterminado</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350" b="1" dirty="0">
                <a:latin typeface="Times New Roman" panose="02020603050405020304" pitchFamily="18" charset="0"/>
                <a:ea typeface="Times New Roman" panose="02020603050405020304" pitchFamily="18" charset="0"/>
                <a:cs typeface="Times New Roman" panose="02020603050405020304" pitchFamily="18" charset="0"/>
              </a:rPr>
            </a:b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Área</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responsable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Program Buyers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Código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PO 3 1</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200" b="1" dirty="0" err="1">
                <a:latin typeface="Times New Roman" panose="02020603050405020304" pitchFamily="18" charset="0"/>
                <a:ea typeface="Times New Roman" panose="02020603050405020304" pitchFamily="18" charset="0"/>
                <a:cs typeface="Times New Roman" panose="02020603050405020304" pitchFamily="18" charset="0"/>
              </a:rPr>
              <a:t>Definición</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200" b="1" dirty="0">
                <a:latin typeface="Times New Roman" panose="02020603050405020304" pitchFamily="18" charset="0"/>
                <a:ea typeface="Times New Roman" panose="02020603050405020304" pitchFamily="18" charset="0"/>
                <a:cs typeface="Times New Roman" panose="02020603050405020304" pitchFamily="18" charset="0"/>
              </a:rPr>
            </a:b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s-MX" sz="1200" dirty="0">
                <a:latin typeface="Times New Roman" panose="02020603050405020304" pitchFamily="18" charset="0"/>
                <a:ea typeface="Times New Roman" panose="02020603050405020304" pitchFamily="18" charset="0"/>
                <a:cs typeface="Times New Roman" panose="02020603050405020304" pitchFamily="18" charset="0"/>
              </a:rPr>
              <a:t>Un único proveedor, pero sin contrato formal.</a:t>
            </a:r>
            <a:br>
              <a:rPr lang="es-MX" sz="1200" dirty="0">
                <a:latin typeface="Times New Roman" panose="02020603050405020304" pitchFamily="18" charset="0"/>
                <a:ea typeface="Times New Roman" panose="02020603050405020304" pitchFamily="18" charset="0"/>
                <a:cs typeface="Times New Roman" panose="02020603050405020304" pitchFamily="18" charset="0"/>
              </a:rPr>
            </a:br>
            <a:r>
              <a:rPr lang="es-MX"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Puede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ser</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Proveedor</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único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sin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contrato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Proveedor</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preferente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a:t>
            </a:r>
          </a:p>
          <a:p>
            <a:pPr>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3 - Items without a Default Vendor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Ítems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sin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proveedor</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predeterminado</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a:t>
            </a:r>
            <a:r>
              <a:rPr lang="en-US" sz="1100" dirty="0">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Área</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responsable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Program Buyers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Código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IN 3 76</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200" b="1" dirty="0" err="1">
                <a:latin typeface="Times New Roman" panose="02020603050405020304" pitchFamily="18" charset="0"/>
                <a:ea typeface="Times New Roman" panose="02020603050405020304" pitchFamily="18" charset="0"/>
                <a:cs typeface="Times New Roman" panose="02020603050405020304" pitchFamily="18" charset="0"/>
              </a:rPr>
              <a:t>Definición</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200" b="1" dirty="0">
                <a:latin typeface="Times New Roman" panose="02020603050405020304" pitchFamily="18" charset="0"/>
                <a:ea typeface="Times New Roman" panose="02020603050405020304" pitchFamily="18" charset="0"/>
                <a:cs typeface="Times New Roman" panose="02020603050405020304" pitchFamily="18" charset="0"/>
              </a:rPr>
            </a:b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Partes</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sin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proveedor</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asignado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S</a:t>
            </a:r>
            <a:r>
              <a:rPr lang="es-MX" sz="1200" dirty="0">
                <a:latin typeface="Times New Roman" panose="02020603050405020304" pitchFamily="18" charset="0"/>
                <a:ea typeface="Times New Roman" panose="02020603050405020304" pitchFamily="18" charset="0"/>
                <a:cs typeface="Times New Roman" panose="02020603050405020304" pitchFamily="18" charset="0"/>
              </a:rPr>
              <a:t>e cotizan cada vez que se requiere comprar.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4 - New Items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Nuevos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350" b="1" dirty="0" err="1">
                <a:latin typeface="Times New Roman" panose="02020603050405020304" pitchFamily="18" charset="0"/>
                <a:ea typeface="Times New Roman" panose="02020603050405020304" pitchFamily="18" charset="0"/>
                <a:cs typeface="Times New Roman" panose="02020603050405020304" pitchFamily="18" charset="0"/>
              </a:rPr>
              <a:t>ítems</a:t>
            </a:r>
            <a:r>
              <a:rPr lang="en-US" sz="135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100" dirty="0">
                <a:latin typeface="Calibri" panose="020F0502020204030204" pitchFamily="34" charset="0"/>
                <a:ea typeface="Times New Roman" panose="02020603050405020304" pitchFamily="18" charset="0"/>
                <a:cs typeface="Times New Roman" panose="02020603050405020304" pitchFamily="18" charset="0"/>
              </a:rPr>
            </a:br>
            <a:r>
              <a:rPr lang="en-US" sz="1100" dirty="0">
                <a:latin typeface="Calibri" panose="020F0502020204030204" pitchFamily="34"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Área</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responsable</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Planning / </a:t>
            </a:r>
            <a:r>
              <a:rPr lang="en-US" sz="1200" dirty="0" err="1">
                <a:latin typeface="Times New Roman" panose="02020603050405020304" pitchFamily="18" charset="0"/>
                <a:ea typeface="Times New Roman" panose="02020603050405020304" pitchFamily="18" charset="0"/>
                <a:cs typeface="Times New Roman" panose="02020603050405020304" pitchFamily="18" charset="0"/>
              </a:rPr>
              <a:t>Código</a:t>
            </a: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IN 3 1</a:t>
            </a:r>
            <a:br>
              <a:rPr lang="en-US" sz="1200" b="1" dirty="0">
                <a:latin typeface="Times New Roman" panose="02020603050405020304" pitchFamily="18" charset="0"/>
                <a:ea typeface="Times New Roman" panose="02020603050405020304" pitchFamily="18" charset="0"/>
                <a:cs typeface="Times New Roman" panose="02020603050405020304" pitchFamily="18" charset="0"/>
              </a:rPr>
            </a:b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s-MX" sz="1200" dirty="0">
                <a:latin typeface="Times New Roman" panose="02020603050405020304" pitchFamily="18" charset="0"/>
                <a:ea typeface="Times New Roman" panose="02020603050405020304" pitchFamily="18" charset="0"/>
                <a:cs typeface="Times New Roman" panose="02020603050405020304" pitchFamily="18" charset="0"/>
              </a:rPr>
              <a:t>Valor por defecto de Lead Time: </a:t>
            </a:r>
            <a:r>
              <a:rPr lang="es-MX" sz="1200" b="1" dirty="0">
                <a:latin typeface="Times New Roman" panose="02020603050405020304" pitchFamily="18" charset="0"/>
                <a:ea typeface="Times New Roman" panose="02020603050405020304" pitchFamily="18" charset="0"/>
                <a:cs typeface="Times New Roman" panose="02020603050405020304" pitchFamily="18" charset="0"/>
              </a:rPr>
              <a:t>31 días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200" b="1" dirty="0" err="1">
                <a:latin typeface="Times New Roman" panose="02020603050405020304" pitchFamily="18" charset="0"/>
                <a:ea typeface="Times New Roman" panose="02020603050405020304" pitchFamily="18" charset="0"/>
                <a:cs typeface="Times New Roman" panose="02020603050405020304" pitchFamily="18" charset="0"/>
              </a:rPr>
              <a:t>Definición</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a:t>
            </a:r>
            <a:br>
              <a:rPr lang="en-US" sz="1200" b="1" dirty="0">
                <a:latin typeface="Times New Roman" panose="02020603050405020304" pitchFamily="18" charset="0"/>
                <a:ea typeface="Times New Roman" panose="02020603050405020304" pitchFamily="18" charset="0"/>
                <a:cs typeface="Times New Roman" panose="02020603050405020304" pitchFamily="18" charset="0"/>
              </a:rPr>
            </a:b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	</a:t>
            </a:r>
            <a:r>
              <a:rPr lang="es-MX" sz="1200" dirty="0">
                <a:latin typeface="Times New Roman" panose="02020603050405020304" pitchFamily="18" charset="0"/>
                <a:ea typeface="Times New Roman" panose="02020603050405020304" pitchFamily="18" charset="0"/>
                <a:cs typeface="Times New Roman" panose="02020603050405020304" pitchFamily="18" charset="0"/>
              </a:rPr>
              <a:t>Ítems recién ingresados al maestro de materiales. Como no hay información histórica del Lead Time, el sistema asigna por defecto 31 días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s-MX" sz="1100" dirty="0">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6349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6052"/>
            <a:ext cx="11150600" cy="920336"/>
          </a:xfrm>
        </p:spPr>
        <p:txBody>
          <a:bodyPr/>
          <a:lstStyle/>
          <a:p>
            <a:r>
              <a:rPr lang="es-MX" dirty="0"/>
              <a:t>DEMANDA</a:t>
            </a:r>
            <a:endParaRPr lang="en-US" dirty="0"/>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13</a:t>
            </a:fld>
            <a:endParaRPr lang="es-ES" noProof="0" dirty="0"/>
          </a:p>
        </p:txBody>
      </p:sp>
      <p:pic>
        <p:nvPicPr>
          <p:cNvPr id="7" name="Picture 6"/>
          <p:cNvPicPr>
            <a:picLocks noChangeAspect="1"/>
          </p:cNvPicPr>
          <p:nvPr/>
        </p:nvPicPr>
        <p:blipFill rotWithShape="1">
          <a:blip r:embed="rId2"/>
          <a:srcRect l="873" t="1739" b="275"/>
          <a:stretch/>
        </p:blipFill>
        <p:spPr>
          <a:xfrm>
            <a:off x="218208" y="1280265"/>
            <a:ext cx="7317952" cy="4059521"/>
          </a:xfrm>
          <a:prstGeom prst="rect">
            <a:avLst/>
          </a:prstGeom>
          <a:ln>
            <a:noFill/>
          </a:ln>
        </p:spPr>
      </p:pic>
      <p:sp>
        <p:nvSpPr>
          <p:cNvPr id="13" name="Rectangle 12"/>
          <p:cNvSpPr/>
          <p:nvPr/>
        </p:nvSpPr>
        <p:spPr>
          <a:xfrm>
            <a:off x="154762" y="3212976"/>
            <a:ext cx="1440160" cy="50405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695664" y="2245514"/>
            <a:ext cx="2664296" cy="28803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567358" y="3050513"/>
            <a:ext cx="815352" cy="46527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668712" y="3295848"/>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1</a:t>
            </a:r>
          </a:p>
        </p:txBody>
      </p:sp>
      <p:sp>
        <p:nvSpPr>
          <p:cNvPr id="20" name="TextBox 19"/>
          <p:cNvSpPr txBox="1"/>
          <p:nvPr/>
        </p:nvSpPr>
        <p:spPr>
          <a:xfrm>
            <a:off x="3647728" y="2204864"/>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2</a:t>
            </a:r>
          </a:p>
        </p:txBody>
      </p:sp>
      <p:sp>
        <p:nvSpPr>
          <p:cNvPr id="21" name="TextBox 20"/>
          <p:cNvSpPr txBox="1"/>
          <p:nvPr/>
        </p:nvSpPr>
        <p:spPr>
          <a:xfrm>
            <a:off x="5554848" y="3145984"/>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3</a:t>
            </a:r>
          </a:p>
        </p:txBody>
      </p:sp>
      <p:pic>
        <p:nvPicPr>
          <p:cNvPr id="10" name="Picture 9"/>
          <p:cNvPicPr>
            <a:picLocks noChangeAspect="1"/>
          </p:cNvPicPr>
          <p:nvPr/>
        </p:nvPicPr>
        <p:blipFill rotWithShape="1">
          <a:blip r:embed="rId3"/>
          <a:srcRect r="24099"/>
          <a:stretch/>
        </p:blipFill>
        <p:spPr>
          <a:xfrm>
            <a:off x="7733939" y="1384066"/>
            <a:ext cx="3629757" cy="1543265"/>
          </a:xfrm>
          <a:prstGeom prst="rect">
            <a:avLst/>
          </a:prstGeom>
        </p:spPr>
      </p:pic>
      <p:sp>
        <p:nvSpPr>
          <p:cNvPr id="22" name="TextBox 21"/>
          <p:cNvSpPr txBox="1"/>
          <p:nvPr/>
        </p:nvSpPr>
        <p:spPr>
          <a:xfrm>
            <a:off x="10679467" y="1702626"/>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4</a:t>
            </a:r>
          </a:p>
        </p:txBody>
      </p:sp>
      <p:pic>
        <p:nvPicPr>
          <p:cNvPr id="11" name="Picture 10"/>
          <p:cNvPicPr>
            <a:picLocks noChangeAspect="1"/>
          </p:cNvPicPr>
          <p:nvPr/>
        </p:nvPicPr>
        <p:blipFill>
          <a:blip r:embed="rId4"/>
          <a:stretch>
            <a:fillRect/>
          </a:stretch>
        </p:blipFill>
        <p:spPr>
          <a:xfrm>
            <a:off x="7425136" y="3789040"/>
            <a:ext cx="5225842" cy="685095"/>
          </a:xfrm>
          <a:prstGeom prst="rect">
            <a:avLst/>
          </a:prstGeom>
        </p:spPr>
      </p:pic>
      <p:sp>
        <p:nvSpPr>
          <p:cNvPr id="23" name="Rectangle 22"/>
          <p:cNvSpPr/>
          <p:nvPr/>
        </p:nvSpPr>
        <p:spPr>
          <a:xfrm>
            <a:off x="8081405" y="1743276"/>
            <a:ext cx="1972274" cy="27591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216669" y="2129907"/>
            <a:ext cx="2664296" cy="28803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984197" y="2131903"/>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5</a:t>
            </a:r>
          </a:p>
        </p:txBody>
      </p:sp>
      <p:sp>
        <p:nvSpPr>
          <p:cNvPr id="26" name="TextBox 25"/>
          <p:cNvSpPr txBox="1"/>
          <p:nvPr/>
        </p:nvSpPr>
        <p:spPr>
          <a:xfrm>
            <a:off x="9327600" y="4385598"/>
            <a:ext cx="903920" cy="369332"/>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Paso 6</a:t>
            </a:r>
          </a:p>
        </p:txBody>
      </p:sp>
      <p:sp>
        <p:nvSpPr>
          <p:cNvPr id="27" name="Rectangle 26"/>
          <p:cNvSpPr/>
          <p:nvPr/>
        </p:nvSpPr>
        <p:spPr>
          <a:xfrm>
            <a:off x="9476807" y="3811405"/>
            <a:ext cx="651641" cy="29339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3"/>
          <p:cNvSpPr>
            <a:spLocks noGrp="1"/>
          </p:cNvSpPr>
          <p:nvPr>
            <p:ph idx="1"/>
          </p:nvPr>
        </p:nvSpPr>
        <p:spPr>
          <a:xfrm>
            <a:off x="8444526" y="2985280"/>
            <a:ext cx="3051560" cy="530036"/>
          </a:xfrm>
          <a:ln w="28575">
            <a:solidFill>
              <a:srgbClr val="00B0F0"/>
            </a:solidFill>
          </a:ln>
        </p:spPr>
        <p:txBody>
          <a:bodyPr>
            <a:normAutofit/>
          </a:bodyPr>
          <a:lstStyle/>
          <a:p>
            <a:pPr marL="0" indent="0" algn="ctr">
              <a:buNone/>
            </a:pPr>
            <a:r>
              <a:rPr lang="es-ES" sz="1400" dirty="0"/>
              <a:t>En “</a:t>
            </a:r>
            <a:r>
              <a:rPr lang="es-ES" sz="1400" dirty="0" err="1"/>
              <a:t>Item</a:t>
            </a:r>
            <a:r>
              <a:rPr lang="es-ES" sz="1400" dirty="0"/>
              <a:t> No” hay que escribir el número de parte que se quiere revisar</a:t>
            </a:r>
          </a:p>
        </p:txBody>
      </p:sp>
      <p:sp>
        <p:nvSpPr>
          <p:cNvPr id="4" name="Rectangle 3"/>
          <p:cNvSpPr/>
          <p:nvPr/>
        </p:nvSpPr>
        <p:spPr>
          <a:xfrm>
            <a:off x="2514814" y="323311"/>
            <a:ext cx="6552728" cy="646331"/>
          </a:xfrm>
          <a:prstGeom prst="rect">
            <a:avLst/>
          </a:prstGeom>
        </p:spPr>
        <p:txBody>
          <a:bodyPr wrap="square">
            <a:spAutoFit/>
          </a:bodyPr>
          <a:lstStyle/>
          <a:p>
            <a:r>
              <a:rPr lang="en-US" dirty="0">
                <a:hlinkClick r:id="rId5"/>
              </a:rPr>
              <a:t>ezroyal4.ezairinterior.com/</a:t>
            </a:r>
            <a:r>
              <a:rPr lang="en-US" dirty="0" err="1">
                <a:hlinkClick r:id="rId5"/>
              </a:rPr>
              <a:t>cgi</a:t>
            </a:r>
            <a:r>
              <a:rPr lang="en-US" dirty="0">
                <a:hlinkClick r:id="rId5"/>
              </a:rPr>
              <a:t>-bin/wspd_cgi.sh/</a:t>
            </a:r>
            <a:r>
              <a:rPr lang="en-US" dirty="0" err="1">
                <a:hlinkClick r:id="rId5"/>
              </a:rPr>
              <a:t>WService</a:t>
            </a:r>
            <a:r>
              <a:rPr lang="en-US" dirty="0">
                <a:hlinkClick r:id="rId5"/>
              </a:rPr>
              <a:t>=</a:t>
            </a:r>
            <a:r>
              <a:rPr lang="en-US" dirty="0" err="1">
                <a:hlinkClick r:id="rId5"/>
              </a:rPr>
              <a:t>wsliveez</a:t>
            </a:r>
            <a:r>
              <a:rPr lang="en-US" dirty="0">
                <a:hlinkClick r:id="rId5"/>
              </a:rPr>
              <a:t>/</a:t>
            </a:r>
            <a:r>
              <a:rPr lang="en-US" dirty="0" err="1">
                <a:hlinkClick r:id="rId5"/>
              </a:rPr>
              <a:t>wpt</a:t>
            </a:r>
            <a:r>
              <a:rPr lang="en-US" dirty="0">
                <a:hlinkClick r:id="rId5"/>
              </a:rPr>
              <a:t>/</a:t>
            </a:r>
            <a:r>
              <a:rPr lang="en-US" dirty="0" err="1">
                <a:hlinkClick r:id="rId5"/>
              </a:rPr>
              <a:t>module.r?cmodule</a:t>
            </a:r>
            <a:r>
              <a:rPr lang="en-US" dirty="0">
                <a:hlinkClick r:id="rId5"/>
              </a:rPr>
              <a:t>=</a:t>
            </a:r>
            <a:r>
              <a:rPr lang="en-US" dirty="0" err="1">
                <a:hlinkClick r:id="rId5"/>
              </a:rPr>
              <a:t>wcdrp</a:t>
            </a:r>
            <a:endParaRPr lang="en-US" dirty="0"/>
          </a:p>
        </p:txBody>
      </p:sp>
    </p:spTree>
    <p:extLst>
      <p:ext uri="{BB962C8B-B14F-4D97-AF65-F5344CB8AC3E}">
        <p14:creationId xmlns:p14="http://schemas.microsoft.com/office/powerpoint/2010/main" val="50375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6052"/>
            <a:ext cx="11150600" cy="920336"/>
          </a:xfrm>
        </p:spPr>
        <p:txBody>
          <a:bodyPr/>
          <a:lstStyle/>
          <a:p>
            <a:r>
              <a:rPr lang="es-MX" dirty="0"/>
              <a:t>DEMANDA</a:t>
            </a:r>
            <a:endParaRPr lang="en-US" dirty="0"/>
          </a:p>
        </p:txBody>
      </p:sp>
      <p:sp>
        <p:nvSpPr>
          <p:cNvPr id="3" name="Slide Number Placeholder 2"/>
          <p:cNvSpPr>
            <a:spLocks noGrp="1"/>
          </p:cNvSpPr>
          <p:nvPr>
            <p:ph type="sldNum" sz="quarter" idx="12"/>
          </p:nvPr>
        </p:nvSpPr>
        <p:spPr>
          <a:xfrm>
            <a:off x="11340996" y="6507249"/>
            <a:ext cx="294460" cy="187367"/>
          </a:xfrm>
        </p:spPr>
        <p:txBody>
          <a:bodyPr/>
          <a:lstStyle/>
          <a:p>
            <a:pPr rtl="0"/>
            <a:fld id="{9EC71654-96A5-4280-94F3-931C61A9F92C}" type="slidenum">
              <a:rPr lang="es-ES" noProof="0" smtClean="0"/>
              <a:pPr rtl="0"/>
              <a:t>14</a:t>
            </a:fld>
            <a:endParaRPr lang="es-ES" noProof="0" dirty="0"/>
          </a:p>
        </p:txBody>
      </p:sp>
      <p:pic>
        <p:nvPicPr>
          <p:cNvPr id="5" name="Picture 4"/>
          <p:cNvPicPr>
            <a:picLocks noChangeAspect="1"/>
          </p:cNvPicPr>
          <p:nvPr/>
        </p:nvPicPr>
        <p:blipFill>
          <a:blip r:embed="rId2"/>
          <a:stretch>
            <a:fillRect/>
          </a:stretch>
        </p:blipFill>
        <p:spPr>
          <a:xfrm>
            <a:off x="605852" y="940538"/>
            <a:ext cx="10974332" cy="5087060"/>
          </a:xfrm>
          <a:prstGeom prst="rect">
            <a:avLst/>
          </a:prstGeom>
        </p:spPr>
      </p:pic>
      <p:sp>
        <p:nvSpPr>
          <p:cNvPr id="6" name="Content Placeholder 3"/>
          <p:cNvSpPr>
            <a:spLocks noGrp="1"/>
          </p:cNvSpPr>
          <p:nvPr>
            <p:ph idx="1"/>
          </p:nvPr>
        </p:nvSpPr>
        <p:spPr>
          <a:xfrm>
            <a:off x="5303912" y="3710897"/>
            <a:ext cx="6480720" cy="2983720"/>
          </a:xfrm>
          <a:ln w="28575">
            <a:solidFill>
              <a:srgbClr val="00B0F0"/>
            </a:solidFill>
          </a:ln>
        </p:spPr>
        <p:txBody>
          <a:bodyPr>
            <a:normAutofit fontScale="70000" lnSpcReduction="20000"/>
          </a:bodyPr>
          <a:lstStyle/>
          <a:p>
            <a:pPr marL="0" indent="0">
              <a:buNone/>
            </a:pPr>
            <a:r>
              <a:rPr lang="es-ES" dirty="0"/>
              <a:t>La demanda de material puede venir de 4 partes distintas.</a:t>
            </a:r>
            <a:endParaRPr lang="es-ES" b="1" dirty="0"/>
          </a:p>
          <a:p>
            <a:r>
              <a:rPr lang="es-ES" dirty="0"/>
              <a:t>WT: Aviones comodín, aun no definida la configuración.</a:t>
            </a:r>
          </a:p>
          <a:p>
            <a:r>
              <a:rPr lang="es-ES" dirty="0"/>
              <a:t>MPS: “Master </a:t>
            </a:r>
            <a:r>
              <a:rPr lang="es-ES" dirty="0" err="1"/>
              <a:t>Planning</a:t>
            </a:r>
            <a:r>
              <a:rPr lang="es-ES" dirty="0"/>
              <a:t> </a:t>
            </a:r>
            <a:r>
              <a:rPr lang="es-ES" dirty="0" err="1"/>
              <a:t>System</a:t>
            </a:r>
            <a:r>
              <a:rPr lang="es-ES" dirty="0"/>
              <a:t>”, </a:t>
            </a:r>
            <a:r>
              <a:rPr lang="es-ES" dirty="0" err="1"/>
              <a:t>Forecast</a:t>
            </a:r>
            <a:r>
              <a:rPr lang="es-ES" dirty="0"/>
              <a:t> en base al BOM de los componentes, esta demanda aún no se ha convertido en WO.</a:t>
            </a:r>
          </a:p>
          <a:p>
            <a:r>
              <a:rPr lang="es-ES" dirty="0"/>
              <a:t>WO: La demanda se ha convertido a WO, se ha agregado al plan de producción se tiene que trabajar, de ahí el nombre “</a:t>
            </a:r>
            <a:r>
              <a:rPr lang="es-ES" dirty="0" err="1"/>
              <a:t>Work</a:t>
            </a:r>
            <a:r>
              <a:rPr lang="es-ES" dirty="0"/>
              <a:t> Order”</a:t>
            </a:r>
          </a:p>
          <a:p>
            <a:r>
              <a:rPr lang="es-ES" dirty="0"/>
              <a:t>SO: “Sales Order” momento de la venta del material. No se ve en la demanda (OEM) pero si se puede ver cuando es SPARE / CDNOTE / APP10</a:t>
            </a:r>
          </a:p>
        </p:txBody>
      </p:sp>
      <p:sp>
        <p:nvSpPr>
          <p:cNvPr id="8" name="Rectangle 7"/>
          <p:cNvSpPr/>
          <p:nvPr/>
        </p:nvSpPr>
        <p:spPr>
          <a:xfrm>
            <a:off x="3719736" y="2321444"/>
            <a:ext cx="809532" cy="61786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4350268" y="3023208"/>
            <a:ext cx="953644" cy="6582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09908" y="5433406"/>
            <a:ext cx="576064" cy="49216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1761788" y="4679390"/>
            <a:ext cx="1004304" cy="70176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2486444" y="3986056"/>
            <a:ext cx="1863824" cy="693334"/>
          </a:xfrm>
          <a:prstGeom prst="rect">
            <a:avLst/>
          </a:prstGeom>
          <a:ln w="28575">
            <a:solidFill>
              <a:srgbClr val="00B0F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400" dirty="0"/>
              <a:t>Aquí se puede ver la lista de cada línea que suma la Demanda</a:t>
            </a:r>
          </a:p>
        </p:txBody>
      </p:sp>
    </p:spTree>
    <p:extLst>
      <p:ext uri="{BB962C8B-B14F-4D97-AF65-F5344CB8AC3E}">
        <p14:creationId xmlns:p14="http://schemas.microsoft.com/office/powerpoint/2010/main" val="126554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836" y="1124744"/>
            <a:ext cx="10926700" cy="4877481"/>
          </a:xfrm>
          <a:prstGeom prst="rect">
            <a:avLst/>
          </a:prstGeom>
        </p:spPr>
      </p:pic>
      <p:sp>
        <p:nvSpPr>
          <p:cNvPr id="2" name="Title 1"/>
          <p:cNvSpPr>
            <a:spLocks noGrp="1"/>
          </p:cNvSpPr>
          <p:nvPr>
            <p:ph type="title"/>
          </p:nvPr>
        </p:nvSpPr>
        <p:spPr>
          <a:xfrm>
            <a:off x="507556" y="-6052"/>
            <a:ext cx="11150600" cy="920336"/>
          </a:xfrm>
        </p:spPr>
        <p:txBody>
          <a:bodyPr/>
          <a:lstStyle/>
          <a:p>
            <a:r>
              <a:rPr lang="es-MX" dirty="0"/>
              <a:t>DEMANDA</a:t>
            </a:r>
            <a:endParaRPr lang="en-US" dirty="0"/>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15</a:t>
            </a:fld>
            <a:endParaRPr lang="es-ES" noProof="0" dirty="0"/>
          </a:p>
        </p:txBody>
      </p:sp>
      <p:sp>
        <p:nvSpPr>
          <p:cNvPr id="6" name="Content Placeholder 3"/>
          <p:cNvSpPr>
            <a:spLocks noGrp="1"/>
          </p:cNvSpPr>
          <p:nvPr>
            <p:ph idx="1"/>
          </p:nvPr>
        </p:nvSpPr>
        <p:spPr>
          <a:xfrm>
            <a:off x="9782842" y="2717834"/>
            <a:ext cx="1429704" cy="1256157"/>
          </a:xfrm>
          <a:ln w="28575">
            <a:solidFill>
              <a:srgbClr val="00B0F0"/>
            </a:solidFill>
          </a:ln>
        </p:spPr>
        <p:txBody>
          <a:bodyPr>
            <a:normAutofit/>
          </a:bodyPr>
          <a:lstStyle/>
          <a:p>
            <a:pPr marL="0" indent="0">
              <a:buNone/>
            </a:pPr>
            <a:r>
              <a:rPr lang="es-ES" sz="1600" dirty="0"/>
              <a:t>Balance entre:</a:t>
            </a:r>
            <a:br>
              <a:rPr lang="es-ES" sz="1600" dirty="0"/>
            </a:br>
            <a:r>
              <a:rPr lang="es-ES" sz="1600" b="1" dirty="0">
                <a:solidFill>
                  <a:srgbClr val="00B050"/>
                </a:solidFill>
              </a:rPr>
              <a:t>+OH </a:t>
            </a:r>
            <a:r>
              <a:rPr lang="es-ES" sz="1600" b="1" dirty="0" err="1">
                <a:solidFill>
                  <a:srgbClr val="00B050"/>
                </a:solidFill>
              </a:rPr>
              <a:t>Netable</a:t>
            </a:r>
            <a:br>
              <a:rPr lang="es-ES" sz="1600" b="1" dirty="0">
                <a:solidFill>
                  <a:srgbClr val="00B050"/>
                </a:solidFill>
              </a:rPr>
            </a:br>
            <a:r>
              <a:rPr lang="es-ES" sz="1600" b="1" dirty="0">
                <a:solidFill>
                  <a:srgbClr val="00B050"/>
                </a:solidFill>
              </a:rPr>
              <a:t>+ Open Order</a:t>
            </a:r>
            <a:br>
              <a:rPr lang="es-ES" sz="1600" b="1" dirty="0">
                <a:solidFill>
                  <a:srgbClr val="00B050"/>
                </a:solidFill>
              </a:rPr>
            </a:br>
            <a:r>
              <a:rPr lang="es-ES" sz="1600" b="1" dirty="0">
                <a:solidFill>
                  <a:srgbClr val="00B050"/>
                </a:solidFill>
              </a:rPr>
              <a:t>+ WO</a:t>
            </a:r>
            <a:br>
              <a:rPr lang="es-ES" sz="1600" b="1" dirty="0"/>
            </a:br>
            <a:r>
              <a:rPr lang="es-ES" sz="1600" b="1" dirty="0">
                <a:solidFill>
                  <a:srgbClr val="FF0000"/>
                </a:solidFill>
              </a:rPr>
              <a:t>- Demanda</a:t>
            </a:r>
          </a:p>
        </p:txBody>
      </p:sp>
      <p:sp>
        <p:nvSpPr>
          <p:cNvPr id="8" name="Rectangle 7"/>
          <p:cNvSpPr/>
          <p:nvPr/>
        </p:nvSpPr>
        <p:spPr>
          <a:xfrm>
            <a:off x="3170136" y="3099831"/>
            <a:ext cx="6436716" cy="49216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7652" y="5014017"/>
            <a:ext cx="1804776" cy="78877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p:cNvSpPr txBox="1">
            <a:spLocks/>
          </p:cNvSpPr>
          <p:nvPr/>
        </p:nvSpPr>
        <p:spPr>
          <a:xfrm>
            <a:off x="2424892" y="4756044"/>
            <a:ext cx="2580096" cy="927020"/>
          </a:xfrm>
          <a:prstGeom prst="rect">
            <a:avLst/>
          </a:prstGeom>
          <a:ln w="28575">
            <a:solidFill>
              <a:srgbClr val="00B0F0"/>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400" dirty="0"/>
              <a:t>Inventario Actual</a:t>
            </a:r>
            <a:br>
              <a:rPr lang="es-ES" sz="1400" dirty="0"/>
            </a:br>
            <a:r>
              <a:rPr lang="es-ES" sz="1400" dirty="0"/>
              <a:t>(Este si se actualiza en tiempo real)</a:t>
            </a:r>
            <a:br>
              <a:rPr lang="es-ES" sz="1400" dirty="0"/>
            </a:br>
            <a:r>
              <a:rPr lang="es-ES" sz="1400" b="1" dirty="0" err="1"/>
              <a:t>Netable</a:t>
            </a:r>
            <a:r>
              <a:rPr lang="es-ES" sz="1400" dirty="0"/>
              <a:t>: se puede usar</a:t>
            </a:r>
            <a:br>
              <a:rPr lang="es-ES" sz="1400" dirty="0"/>
            </a:br>
            <a:r>
              <a:rPr lang="es-ES" sz="1400" b="1" dirty="0"/>
              <a:t>Non-Net: </a:t>
            </a:r>
            <a:r>
              <a:rPr lang="es-ES" sz="1400" dirty="0"/>
              <a:t>no se puede usar</a:t>
            </a:r>
          </a:p>
        </p:txBody>
      </p:sp>
      <p:sp>
        <p:nvSpPr>
          <p:cNvPr id="16" name="Content Placeholder 3"/>
          <p:cNvSpPr txBox="1">
            <a:spLocks/>
          </p:cNvSpPr>
          <p:nvPr/>
        </p:nvSpPr>
        <p:spPr>
          <a:xfrm>
            <a:off x="7791863" y="4670957"/>
            <a:ext cx="3981958" cy="1584175"/>
          </a:xfrm>
          <a:prstGeom prst="rect">
            <a:avLst/>
          </a:prstGeom>
          <a:solidFill>
            <a:srgbClr val="FFFF00"/>
          </a:solidFill>
          <a:ln w="28575">
            <a:solidFill>
              <a:srgbClr val="00B0F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800" b="1" dirty="0">
                <a:solidFill>
                  <a:srgbClr val="FF0000"/>
                </a:solidFill>
              </a:rPr>
              <a:t>NOTA: </a:t>
            </a:r>
            <a:r>
              <a:rPr lang="es-ES" sz="1800" dirty="0"/>
              <a:t>El MRP se actualiza semanalmente (Domingo), lo que vemos es una fotografía del domingo, por lo que para revisar el consumo y OH en </a:t>
            </a:r>
            <a:r>
              <a:rPr lang="es-ES" sz="1800" b="1" u="sng" dirty="0"/>
              <a:t>tiempo real </a:t>
            </a:r>
            <a:r>
              <a:rPr lang="es-ES" sz="1800" dirty="0"/>
              <a:t>es necesario entrar a la aplicación de Royal 4.</a:t>
            </a:r>
          </a:p>
        </p:txBody>
      </p:sp>
    </p:spTree>
    <p:extLst>
      <p:ext uri="{BB962C8B-B14F-4D97-AF65-F5344CB8AC3E}">
        <p14:creationId xmlns:p14="http://schemas.microsoft.com/office/powerpoint/2010/main" val="35965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DEMANDA PLAN DE PRODUCCIÓN VS MRP</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16</a:t>
            </a:fld>
            <a:endParaRPr lang="es-ES" noProof="0" dirty="0"/>
          </a:p>
        </p:txBody>
      </p:sp>
      <p:sp>
        <p:nvSpPr>
          <p:cNvPr id="4" name="Content Placeholder 3"/>
          <p:cNvSpPr>
            <a:spLocks noGrp="1"/>
          </p:cNvSpPr>
          <p:nvPr>
            <p:ph idx="1"/>
          </p:nvPr>
        </p:nvSpPr>
        <p:spPr>
          <a:xfrm>
            <a:off x="216024" y="1319792"/>
            <a:ext cx="4007768" cy="4629488"/>
          </a:xfrm>
        </p:spPr>
        <p:txBody>
          <a:bodyPr>
            <a:noAutofit/>
          </a:bodyPr>
          <a:lstStyle/>
          <a:p>
            <a:pPr marL="0" indent="0" algn="just">
              <a:buNone/>
            </a:pPr>
            <a:r>
              <a:rPr lang="es-MX" sz="2000" dirty="0"/>
              <a:t>Actualmente, el sistema no está alineado 100% con el plan de producción (plan de producción tiene menos material) por lo que aunque el </a:t>
            </a:r>
            <a:r>
              <a:rPr lang="es-MX" sz="2000" dirty="0" err="1"/>
              <a:t>procuramiento</a:t>
            </a:r>
            <a:r>
              <a:rPr lang="es-MX" sz="2000" dirty="0"/>
              <a:t> de todo el material es crítico, en especial se tiene la criticidad de “Plan de Producción” o bien, las “WO” que generalmente están lanzadas con 1 mes de anticipación.</a:t>
            </a:r>
          </a:p>
          <a:p>
            <a:pPr marL="0" indent="0" algn="just">
              <a:buNone/>
            </a:pPr>
            <a:r>
              <a:rPr lang="es-MX" sz="2000" dirty="0"/>
              <a:t>Adicionalmente en plan de producción, se encuentra ”TOP PRIORITY” que es la prioridad #1 para EMBRAER ya que son los 10 aviones a punto de terminar de ensamblar</a:t>
            </a:r>
            <a:endParaRPr lang="en-US" sz="2000" dirty="0"/>
          </a:p>
        </p:txBody>
      </p:sp>
      <p:pic>
        <p:nvPicPr>
          <p:cNvPr id="5" name="Picture 4"/>
          <p:cNvPicPr>
            <a:picLocks noChangeAspect="1"/>
          </p:cNvPicPr>
          <p:nvPr/>
        </p:nvPicPr>
        <p:blipFill rotWithShape="1">
          <a:blip r:embed="rId2"/>
          <a:srcRect l="235" t="597" r="23907" b="5734"/>
          <a:stretch/>
        </p:blipFill>
        <p:spPr>
          <a:xfrm>
            <a:off x="4223792" y="1437924"/>
            <a:ext cx="7968208" cy="4680520"/>
          </a:xfrm>
          <a:prstGeom prst="rect">
            <a:avLst/>
          </a:prstGeom>
        </p:spPr>
      </p:pic>
      <p:sp>
        <p:nvSpPr>
          <p:cNvPr id="7" name="Content Placeholder 3"/>
          <p:cNvSpPr txBox="1">
            <a:spLocks/>
          </p:cNvSpPr>
          <p:nvPr/>
        </p:nvSpPr>
        <p:spPr>
          <a:xfrm>
            <a:off x="9408368" y="255625"/>
            <a:ext cx="2626521" cy="1064167"/>
          </a:xfrm>
          <a:prstGeom prst="rect">
            <a:avLst/>
          </a:prstGeom>
          <a:solidFill>
            <a:srgbClr val="FFFF00"/>
          </a:solidFill>
          <a:ln w="28575">
            <a:solidFill>
              <a:srgbClr val="00B0F0"/>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800" b="1" dirty="0">
                <a:solidFill>
                  <a:srgbClr val="FF0000"/>
                </a:solidFill>
              </a:rPr>
              <a:t>NOTA:</a:t>
            </a:r>
            <a:r>
              <a:rPr lang="es-ES" sz="1800" dirty="0"/>
              <a:t> Existe una diferencia de cortos entre MPS y Plan de producción o “WO” lanzadas contra </a:t>
            </a:r>
            <a:r>
              <a:rPr lang="es-ES" sz="1800" dirty="0" err="1"/>
              <a:t>Forecast</a:t>
            </a:r>
            <a:r>
              <a:rPr lang="es-ES" sz="1800" dirty="0"/>
              <a:t>.</a:t>
            </a:r>
          </a:p>
        </p:txBody>
      </p:sp>
    </p:spTree>
    <p:extLst>
      <p:ext uri="{BB962C8B-B14F-4D97-AF65-F5344CB8AC3E}">
        <p14:creationId xmlns:p14="http://schemas.microsoft.com/office/powerpoint/2010/main" val="3644815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Como se usa ROYAL</a:t>
            </a:r>
            <a:endParaRPr lang="en-US"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17</a:t>
            </a:fld>
            <a:endParaRPr lang="es-ES" noProof="0" dirty="0"/>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56760"/>
          <a:stretch/>
        </p:blipFill>
        <p:spPr bwMode="auto">
          <a:xfrm>
            <a:off x="-4763" y="2234659"/>
            <a:ext cx="12192001" cy="36801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83432" y="2450683"/>
            <a:ext cx="792088" cy="432048"/>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11624" y="2431778"/>
            <a:ext cx="792088" cy="4320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3297" y="3365278"/>
            <a:ext cx="934797" cy="648072"/>
          </a:xfrm>
          <a:prstGeom prst="rect">
            <a:avLst/>
          </a:prstGeom>
          <a:noFill/>
          <a:ln w="57150">
            <a:solidFill>
              <a:schemeClr val="accent6">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12224" y="4424693"/>
            <a:ext cx="1656184" cy="112233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040216" y="2846727"/>
            <a:ext cx="792088" cy="68407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7218" y="4424693"/>
            <a:ext cx="1350269" cy="61827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1631504" y="4005923"/>
            <a:ext cx="2826079" cy="74901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059436" y="2863826"/>
            <a:ext cx="1977945" cy="53940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876413" y="3829133"/>
            <a:ext cx="1235811" cy="70978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799856" y="1437348"/>
            <a:ext cx="2470781" cy="646331"/>
          </a:xfrm>
          <a:prstGeom prst="rect">
            <a:avLst/>
          </a:prstGeom>
          <a:solidFill>
            <a:srgbClr val="FFFF00"/>
          </a:solidFill>
          <a:ln w="28575">
            <a:solidFill>
              <a:schemeClr val="tx1"/>
            </a:solidFill>
          </a:ln>
        </p:spPr>
        <p:txBody>
          <a:bodyPr wrap="square" rtlCol="0">
            <a:spAutoFit/>
          </a:bodyPr>
          <a:lstStyle/>
          <a:p>
            <a:pPr algn="ctr"/>
            <a:r>
              <a:rPr lang="es-MX" b="1" dirty="0"/>
              <a:t>Copiar</a:t>
            </a:r>
          </a:p>
          <a:p>
            <a:pPr algn="ctr"/>
            <a:r>
              <a:rPr lang="es-MX" i="1" dirty="0"/>
              <a:t>Subrayar con el mouse</a:t>
            </a:r>
            <a:endParaRPr lang="en-US" b="1" i="1" dirty="0"/>
          </a:p>
        </p:txBody>
      </p:sp>
      <p:sp>
        <p:nvSpPr>
          <p:cNvPr id="30" name="TextBox 29"/>
          <p:cNvSpPr txBox="1"/>
          <p:nvPr/>
        </p:nvSpPr>
        <p:spPr>
          <a:xfrm>
            <a:off x="4493028" y="3403235"/>
            <a:ext cx="1530963" cy="646331"/>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Pegar</a:t>
            </a:r>
          </a:p>
          <a:p>
            <a:pPr algn="ctr"/>
            <a:r>
              <a:rPr lang="es-MX" i="1" dirty="0" err="1">
                <a:solidFill>
                  <a:schemeClr val="bg1"/>
                </a:solidFill>
              </a:rPr>
              <a:t>Shift</a:t>
            </a:r>
            <a:r>
              <a:rPr lang="es-MX" i="1" dirty="0">
                <a:solidFill>
                  <a:schemeClr val="bg1"/>
                </a:solidFill>
              </a:rPr>
              <a:t> + </a:t>
            </a:r>
            <a:r>
              <a:rPr lang="es-MX" i="1" dirty="0" err="1">
                <a:solidFill>
                  <a:schemeClr val="bg1"/>
                </a:solidFill>
              </a:rPr>
              <a:t>Insert</a:t>
            </a:r>
            <a:endParaRPr lang="en-US" b="1" i="1" dirty="0">
              <a:solidFill>
                <a:schemeClr val="bg1"/>
              </a:solidFill>
            </a:endParaRPr>
          </a:p>
        </p:txBody>
      </p:sp>
      <p:sp>
        <p:nvSpPr>
          <p:cNvPr id="37" name="TextBox 36"/>
          <p:cNvSpPr txBox="1"/>
          <p:nvPr/>
        </p:nvSpPr>
        <p:spPr>
          <a:xfrm>
            <a:off x="875420" y="1696340"/>
            <a:ext cx="1008112" cy="646331"/>
          </a:xfrm>
          <a:prstGeom prst="rect">
            <a:avLst/>
          </a:prstGeom>
          <a:solidFill>
            <a:srgbClr val="92D050"/>
          </a:solidFill>
          <a:ln w="28575">
            <a:solidFill>
              <a:schemeClr val="tx1"/>
            </a:solidFill>
          </a:ln>
        </p:spPr>
        <p:txBody>
          <a:bodyPr wrap="square" rtlCol="0">
            <a:spAutoFit/>
          </a:bodyPr>
          <a:lstStyle/>
          <a:p>
            <a:pPr algn="ctr"/>
            <a:r>
              <a:rPr lang="es-MX" b="1" dirty="0">
                <a:solidFill>
                  <a:schemeClr val="bg1"/>
                </a:solidFill>
              </a:rPr>
              <a:t>Aceptar</a:t>
            </a:r>
          </a:p>
          <a:p>
            <a:pPr algn="ctr"/>
            <a:r>
              <a:rPr lang="es-MX" i="1" dirty="0">
                <a:solidFill>
                  <a:schemeClr val="bg1"/>
                </a:solidFill>
              </a:rPr>
              <a:t>F1</a:t>
            </a:r>
            <a:endParaRPr lang="en-US" b="1" i="1" dirty="0">
              <a:solidFill>
                <a:schemeClr val="bg1"/>
              </a:solidFill>
            </a:endParaRPr>
          </a:p>
        </p:txBody>
      </p:sp>
      <p:sp>
        <p:nvSpPr>
          <p:cNvPr id="38" name="TextBox 37"/>
          <p:cNvSpPr txBox="1"/>
          <p:nvPr/>
        </p:nvSpPr>
        <p:spPr>
          <a:xfrm>
            <a:off x="2603612" y="1686887"/>
            <a:ext cx="1008112" cy="646331"/>
          </a:xfrm>
          <a:prstGeom prst="rect">
            <a:avLst/>
          </a:prstGeom>
          <a:solidFill>
            <a:srgbClr val="FF0000"/>
          </a:solidFill>
          <a:ln w="28575">
            <a:solidFill>
              <a:schemeClr val="tx1"/>
            </a:solidFill>
          </a:ln>
        </p:spPr>
        <p:txBody>
          <a:bodyPr wrap="square" rtlCol="0">
            <a:spAutoFit/>
          </a:bodyPr>
          <a:lstStyle/>
          <a:p>
            <a:pPr algn="ctr"/>
            <a:r>
              <a:rPr lang="es-MX" b="1" dirty="0">
                <a:solidFill>
                  <a:schemeClr val="bg1"/>
                </a:solidFill>
              </a:rPr>
              <a:t>Cancelar</a:t>
            </a:r>
          </a:p>
          <a:p>
            <a:pPr algn="ctr"/>
            <a:r>
              <a:rPr lang="es-MX" i="1" dirty="0">
                <a:solidFill>
                  <a:schemeClr val="bg1"/>
                </a:solidFill>
              </a:rPr>
              <a:t>F4</a:t>
            </a:r>
            <a:endParaRPr lang="en-US" b="1" i="1" dirty="0">
              <a:solidFill>
                <a:schemeClr val="bg1"/>
              </a:solidFill>
            </a:endParaRPr>
          </a:p>
        </p:txBody>
      </p:sp>
      <p:sp>
        <p:nvSpPr>
          <p:cNvPr id="39" name="TextBox 38"/>
          <p:cNvSpPr txBox="1"/>
          <p:nvPr/>
        </p:nvSpPr>
        <p:spPr>
          <a:xfrm>
            <a:off x="1246106" y="3253602"/>
            <a:ext cx="1332148" cy="800219"/>
          </a:xfrm>
          <a:prstGeom prst="rect">
            <a:avLst/>
          </a:prstGeom>
          <a:solidFill>
            <a:schemeClr val="accent5">
              <a:lumMod val="40000"/>
              <a:lumOff val="60000"/>
            </a:schemeClr>
          </a:solidFill>
          <a:ln w="28575">
            <a:solidFill>
              <a:schemeClr val="tx1"/>
            </a:solidFill>
          </a:ln>
        </p:spPr>
        <p:txBody>
          <a:bodyPr wrap="square" rtlCol="0">
            <a:spAutoFit/>
          </a:bodyPr>
          <a:lstStyle/>
          <a:p>
            <a:pPr algn="ctr"/>
            <a:r>
              <a:rPr lang="es-MX" sz="1400" b="1" dirty="0"/>
              <a:t>Siguiente opción o menú</a:t>
            </a:r>
          </a:p>
          <a:p>
            <a:pPr algn="ctr"/>
            <a:r>
              <a:rPr lang="es-MX" i="1" dirty="0"/>
              <a:t>TAB</a:t>
            </a:r>
            <a:endParaRPr lang="en-US" b="1" i="1" dirty="0"/>
          </a:p>
        </p:txBody>
      </p:sp>
      <p:sp>
        <p:nvSpPr>
          <p:cNvPr id="40" name="TextBox 39"/>
          <p:cNvSpPr txBox="1"/>
          <p:nvPr/>
        </p:nvSpPr>
        <p:spPr>
          <a:xfrm>
            <a:off x="8420985" y="5650637"/>
            <a:ext cx="1138048" cy="584775"/>
          </a:xfrm>
          <a:prstGeom prst="rect">
            <a:avLst/>
          </a:prstGeom>
          <a:solidFill>
            <a:srgbClr val="FFC000"/>
          </a:solidFill>
          <a:ln w="28575">
            <a:solidFill>
              <a:schemeClr val="tx1"/>
            </a:solidFill>
          </a:ln>
        </p:spPr>
        <p:txBody>
          <a:bodyPr wrap="square" rtlCol="0">
            <a:spAutoFit/>
          </a:bodyPr>
          <a:lstStyle/>
          <a:p>
            <a:pPr algn="ctr"/>
            <a:r>
              <a:rPr lang="es-MX" sz="1400" b="1" dirty="0"/>
              <a:t>Navegar por el menú</a:t>
            </a:r>
            <a:r>
              <a:rPr lang="es-MX" dirty="0"/>
              <a:t> </a:t>
            </a:r>
            <a:endParaRPr lang="en-US" b="1" dirty="0"/>
          </a:p>
        </p:txBody>
      </p:sp>
      <p:sp>
        <p:nvSpPr>
          <p:cNvPr id="42" name="TextBox 41"/>
          <p:cNvSpPr txBox="1"/>
          <p:nvPr/>
        </p:nvSpPr>
        <p:spPr>
          <a:xfrm>
            <a:off x="6882066" y="4597378"/>
            <a:ext cx="1138048" cy="523220"/>
          </a:xfrm>
          <a:prstGeom prst="rect">
            <a:avLst/>
          </a:prstGeom>
          <a:solidFill>
            <a:srgbClr val="00B050"/>
          </a:solidFill>
          <a:ln w="28575">
            <a:solidFill>
              <a:schemeClr val="tx1"/>
            </a:solidFill>
          </a:ln>
        </p:spPr>
        <p:txBody>
          <a:bodyPr wrap="square" rtlCol="0">
            <a:spAutoFit/>
          </a:bodyPr>
          <a:lstStyle/>
          <a:p>
            <a:pPr algn="ctr"/>
            <a:r>
              <a:rPr lang="es-MX" sz="1400" b="1" dirty="0">
                <a:solidFill>
                  <a:schemeClr val="bg1"/>
                </a:solidFill>
              </a:rPr>
              <a:t>Aceptar</a:t>
            </a:r>
          </a:p>
          <a:p>
            <a:pPr algn="ctr"/>
            <a:r>
              <a:rPr lang="es-MX" sz="1400" i="1" dirty="0" err="1">
                <a:solidFill>
                  <a:schemeClr val="bg1"/>
                </a:solidFill>
              </a:rPr>
              <a:t>Enter</a:t>
            </a:r>
            <a:endParaRPr lang="en-US" i="1" dirty="0">
              <a:solidFill>
                <a:schemeClr val="bg1"/>
              </a:solidFill>
            </a:endParaRPr>
          </a:p>
        </p:txBody>
      </p:sp>
      <p:sp>
        <p:nvSpPr>
          <p:cNvPr id="44" name="TextBox 43"/>
          <p:cNvSpPr txBox="1"/>
          <p:nvPr/>
        </p:nvSpPr>
        <p:spPr>
          <a:xfrm>
            <a:off x="7451090" y="1440522"/>
            <a:ext cx="2470781" cy="646331"/>
          </a:xfrm>
          <a:prstGeom prst="rect">
            <a:avLst/>
          </a:prstGeom>
          <a:solidFill>
            <a:srgbClr val="FFFF00"/>
          </a:solidFill>
          <a:ln w="28575">
            <a:solidFill>
              <a:schemeClr val="tx1"/>
            </a:solidFill>
          </a:ln>
        </p:spPr>
        <p:txBody>
          <a:bodyPr wrap="square" rtlCol="0">
            <a:spAutoFit/>
          </a:bodyPr>
          <a:lstStyle/>
          <a:p>
            <a:pPr algn="ctr"/>
            <a:r>
              <a:rPr lang="es-MX" b="1" dirty="0"/>
              <a:t>Cerrar Royal</a:t>
            </a:r>
          </a:p>
          <a:p>
            <a:pPr algn="ctr"/>
            <a:r>
              <a:rPr lang="es-MX" i="1" dirty="0"/>
              <a:t>ALT+Q</a:t>
            </a:r>
            <a:endParaRPr lang="en-US" b="1" i="1" dirty="0"/>
          </a:p>
        </p:txBody>
      </p:sp>
    </p:spTree>
    <p:extLst>
      <p:ext uri="{BB962C8B-B14F-4D97-AF65-F5344CB8AC3E}">
        <p14:creationId xmlns:p14="http://schemas.microsoft.com/office/powerpoint/2010/main" val="40534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310050"/>
            <a:ext cx="8064896" cy="690285"/>
          </a:xfrm>
        </p:spPr>
        <p:txBody>
          <a:bodyPr/>
          <a:lstStyle/>
          <a:p>
            <a:r>
              <a:rPr lang="es-MX" dirty="0"/>
              <a:t>ROYAL </a:t>
            </a:r>
            <a:r>
              <a:rPr lang="es-MX" dirty="0">
                <a:latin typeface="Arial" panose="020B0604020202020204" pitchFamily="34" charset="0"/>
                <a:cs typeface="Arial" panose="020B0604020202020204" pitchFamily="34" charset="0"/>
              </a:rPr>
              <a:t>4</a:t>
            </a:r>
            <a:r>
              <a:rPr lang="es-MX" dirty="0"/>
              <a:t> - Transacciones</a:t>
            </a:r>
            <a:endParaRPr lang="en-US" dirty="0"/>
          </a:p>
        </p:txBody>
      </p:sp>
      <p:sp>
        <p:nvSpPr>
          <p:cNvPr id="3" name="Slide Number Placeholder 2"/>
          <p:cNvSpPr>
            <a:spLocks noGrp="1"/>
          </p:cNvSpPr>
          <p:nvPr>
            <p:ph type="sldNum" sz="quarter" idx="12"/>
          </p:nvPr>
        </p:nvSpPr>
        <p:spPr>
          <a:xfrm>
            <a:off x="11352584" y="6453336"/>
            <a:ext cx="294460" cy="187367"/>
          </a:xfrm>
        </p:spPr>
        <p:txBody>
          <a:bodyPr/>
          <a:lstStyle/>
          <a:p>
            <a:pPr rtl="0"/>
            <a:fld id="{9EC71654-96A5-4280-94F3-931C61A9F92C}" type="slidenum">
              <a:rPr lang="es-ES" noProof="0" smtClean="0"/>
              <a:pPr rtl="0"/>
              <a:t>18</a:t>
            </a:fld>
            <a:endParaRPr lang="es-ES" noProof="0" dirty="0"/>
          </a:p>
        </p:txBody>
      </p:sp>
      <p:pic>
        <p:nvPicPr>
          <p:cNvPr id="7" name="Content Placeholder 6"/>
          <p:cNvPicPr>
            <a:picLocks noGrp="1" noChangeAspect="1"/>
          </p:cNvPicPr>
          <p:nvPr>
            <p:ph idx="1"/>
          </p:nvPr>
        </p:nvPicPr>
        <p:blipFill>
          <a:blip r:embed="rId2"/>
          <a:stretch>
            <a:fillRect/>
          </a:stretch>
        </p:blipFill>
        <p:spPr>
          <a:xfrm>
            <a:off x="216914" y="2210275"/>
            <a:ext cx="6984776" cy="3749530"/>
          </a:xfrm>
          <a:prstGeom prst="rect">
            <a:avLst/>
          </a:prstGeom>
        </p:spPr>
      </p:pic>
      <p:sp>
        <p:nvSpPr>
          <p:cNvPr id="8" name="Rectangle 7"/>
          <p:cNvSpPr/>
          <p:nvPr/>
        </p:nvSpPr>
        <p:spPr>
          <a:xfrm>
            <a:off x="5500443" y="2362515"/>
            <a:ext cx="1413215" cy="53804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41568" y="3028479"/>
            <a:ext cx="1530963" cy="923330"/>
          </a:xfrm>
          <a:prstGeom prst="rect">
            <a:avLst/>
          </a:prstGeom>
          <a:solidFill>
            <a:srgbClr val="00B0F0"/>
          </a:solidFill>
          <a:ln w="28575">
            <a:solidFill>
              <a:schemeClr val="tx1"/>
            </a:solidFill>
          </a:ln>
        </p:spPr>
        <p:txBody>
          <a:bodyPr wrap="square" rtlCol="0">
            <a:spAutoFit/>
          </a:bodyPr>
          <a:lstStyle/>
          <a:p>
            <a:pPr algn="ctr"/>
            <a:r>
              <a:rPr lang="es-MX" b="1" dirty="0">
                <a:solidFill>
                  <a:schemeClr val="bg1"/>
                </a:solidFill>
              </a:rPr>
              <a:t>Transacción que quieres revisar</a:t>
            </a:r>
            <a:endParaRPr lang="en-US" b="1" i="1" dirty="0">
              <a:solidFill>
                <a:schemeClr val="bg1"/>
              </a:solidFill>
            </a:endParaRPr>
          </a:p>
        </p:txBody>
      </p:sp>
      <p:sp>
        <p:nvSpPr>
          <p:cNvPr id="11" name="Content Placeholder 3"/>
          <p:cNvSpPr txBox="1">
            <a:spLocks/>
          </p:cNvSpPr>
          <p:nvPr/>
        </p:nvSpPr>
        <p:spPr>
          <a:xfrm>
            <a:off x="119466" y="1052736"/>
            <a:ext cx="7200670" cy="102961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Para entrar a los menús se tiene que ingresar una transacción en Royal Web,</a:t>
            </a:r>
          </a:p>
          <a:p>
            <a:pPr marL="0" indent="0">
              <a:buNone/>
            </a:pPr>
            <a:r>
              <a:rPr lang="es-ES" dirty="0"/>
              <a:t>Aquí una lista de las más utilizadas en el departamento de compras.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881378447"/>
              </p:ext>
            </p:extLst>
          </p:nvPr>
        </p:nvGraphicFramePr>
        <p:xfrm>
          <a:off x="7464152" y="1388606"/>
          <a:ext cx="4502958" cy="4564532"/>
        </p:xfrm>
        <a:graphic>
          <a:graphicData uri="http://schemas.openxmlformats.org/drawingml/2006/table">
            <a:tbl>
              <a:tblPr>
                <a:tableStyleId>{18603FDC-E32A-4AB5-989C-0864C3EAD2B8}</a:tableStyleId>
              </a:tblPr>
              <a:tblGrid>
                <a:gridCol w="864096">
                  <a:extLst>
                    <a:ext uri="{9D8B030D-6E8A-4147-A177-3AD203B41FA5}">
                      <a16:colId xmlns:a16="http://schemas.microsoft.com/office/drawing/2014/main" val="2455601864"/>
                    </a:ext>
                  </a:extLst>
                </a:gridCol>
                <a:gridCol w="3638862">
                  <a:extLst>
                    <a:ext uri="{9D8B030D-6E8A-4147-A177-3AD203B41FA5}">
                      <a16:colId xmlns:a16="http://schemas.microsoft.com/office/drawing/2014/main" val="2926579752"/>
                    </a:ext>
                  </a:extLst>
                </a:gridCol>
              </a:tblGrid>
              <a:tr h="193543">
                <a:tc>
                  <a:txBody>
                    <a:bodyPr/>
                    <a:lstStyle/>
                    <a:p>
                      <a:pPr algn="ctr" fontAlgn="b"/>
                      <a:r>
                        <a:rPr lang="en-US" sz="1200" b="1" u="none" strike="noStrike" dirty="0" err="1">
                          <a:effectLst/>
                        </a:rPr>
                        <a:t>Transacción</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200" b="1" u="none" strike="noStrike" dirty="0" err="1">
                          <a:effectLst/>
                        </a:rPr>
                        <a:t>Descripción</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0396472"/>
                  </a:ext>
                </a:extLst>
              </a:tr>
              <a:tr h="191626">
                <a:tc>
                  <a:txBody>
                    <a:bodyPr/>
                    <a:lstStyle/>
                    <a:p>
                      <a:pPr algn="ctr" fontAlgn="b"/>
                      <a:r>
                        <a:rPr lang="en-US" sz="1100" b="1" u="none" strike="noStrike" dirty="0">
                          <a:effectLst/>
                        </a:rPr>
                        <a:t>PO 4 2</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u="none" strike="noStrike" dirty="0">
                          <a:effectLst/>
                        </a:rPr>
                        <a:t>Creación y modificación de PO</a:t>
                      </a:r>
                      <a:endParaRPr lang="es-E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5603932"/>
                  </a:ext>
                </a:extLst>
              </a:tr>
              <a:tr h="191626">
                <a:tc>
                  <a:txBody>
                    <a:bodyPr/>
                    <a:lstStyle/>
                    <a:p>
                      <a:pPr algn="ctr" fontAlgn="b"/>
                      <a:r>
                        <a:rPr lang="en-US" sz="1100" b="1" u="none" strike="noStrike" dirty="0">
                          <a:effectLst/>
                        </a:rPr>
                        <a:t>PO 4 6</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effectLst/>
                        </a:rPr>
                        <a:t>Imprimir PO</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9086000"/>
                  </a:ext>
                </a:extLst>
              </a:tr>
              <a:tr h="191626">
                <a:tc>
                  <a:txBody>
                    <a:bodyPr/>
                    <a:lstStyle/>
                    <a:p>
                      <a:pPr algn="ctr" fontAlgn="b"/>
                      <a:r>
                        <a:rPr lang="en-US" sz="1100" b="1" u="none" strike="noStrike" dirty="0">
                          <a:effectLst/>
                        </a:rPr>
                        <a:t>PO 7 74</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effectLst/>
                        </a:rPr>
                        <a:t>Cambiar fechas de PO</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2840780"/>
                  </a:ext>
                </a:extLst>
              </a:tr>
              <a:tr h="191626">
                <a:tc>
                  <a:txBody>
                    <a:bodyPr/>
                    <a:lstStyle/>
                    <a:p>
                      <a:pPr algn="ctr" fontAlgn="b"/>
                      <a:r>
                        <a:rPr lang="en-US" sz="1100" b="1" u="none" strike="noStrike" dirty="0">
                          <a:effectLst/>
                        </a:rPr>
                        <a:t>PO 4 20</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effectLst/>
                        </a:rPr>
                        <a:t>Material en DOCK</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8747701"/>
                  </a:ext>
                </a:extLst>
              </a:tr>
              <a:tr h="191626">
                <a:tc>
                  <a:txBody>
                    <a:bodyPr/>
                    <a:lstStyle/>
                    <a:p>
                      <a:pPr algn="ctr" fontAlgn="b"/>
                      <a:r>
                        <a:rPr lang="en-US" sz="1100" b="1" u="none" strike="noStrike" dirty="0">
                          <a:effectLst/>
                        </a:rPr>
                        <a:t>PO 6 55</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u="none" strike="noStrike">
                          <a:effectLst/>
                        </a:rPr>
                        <a:t>Estatus general de la PO (Material recibido - precios)</a:t>
                      </a:r>
                      <a:endParaRPr lang="es-E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1908208"/>
                  </a:ext>
                </a:extLst>
              </a:tr>
              <a:tr h="191626">
                <a:tc>
                  <a:txBody>
                    <a:bodyPr/>
                    <a:lstStyle/>
                    <a:p>
                      <a:pPr algn="ctr" fontAlgn="b"/>
                      <a:r>
                        <a:rPr lang="en-US" sz="1100" b="1" u="none" strike="noStrike" dirty="0">
                          <a:effectLst/>
                        </a:rPr>
                        <a:t>PO 4 1</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effectLst/>
                        </a:rPr>
                        <a:t>Crear requisición</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7177079"/>
                  </a:ext>
                </a:extLst>
              </a:tr>
              <a:tr h="191626">
                <a:tc>
                  <a:txBody>
                    <a:bodyPr/>
                    <a:lstStyle/>
                    <a:p>
                      <a:pPr algn="ctr" fontAlgn="b"/>
                      <a:r>
                        <a:rPr lang="en-US" sz="1100" b="1" u="none" strike="noStrike" dirty="0">
                          <a:effectLst/>
                        </a:rPr>
                        <a:t>PO 4 14</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u="none" strike="noStrike" dirty="0">
                          <a:effectLst/>
                        </a:rPr>
                        <a:t>Crear PO desde una </a:t>
                      </a:r>
                      <a:r>
                        <a:rPr lang="es-ES" sz="1100" u="none" strike="noStrike" dirty="0" err="1">
                          <a:effectLst/>
                        </a:rPr>
                        <a:t>requesición</a:t>
                      </a:r>
                      <a:r>
                        <a:rPr lang="es-ES" sz="1100" u="none" strike="noStrike" dirty="0">
                          <a:effectLst/>
                        </a:rPr>
                        <a:t> </a:t>
                      </a:r>
                      <a:endParaRPr lang="es-E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4695701"/>
                  </a:ext>
                </a:extLst>
              </a:tr>
              <a:tr h="191626">
                <a:tc>
                  <a:txBody>
                    <a:bodyPr/>
                    <a:lstStyle/>
                    <a:p>
                      <a:pPr algn="ctr" fontAlgn="b"/>
                      <a:r>
                        <a:rPr lang="en-US" sz="1100" b="1" i="0" u="none" strike="noStrike" dirty="0">
                          <a:solidFill>
                            <a:schemeClr val="bg1"/>
                          </a:solidFill>
                          <a:effectLst/>
                          <a:latin typeface="Calibri" panose="020F0502020204030204" pitchFamily="34" charset="0"/>
                        </a:rPr>
                        <a:t>PO 5 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b="0" i="0" u="none" strike="noStrike" dirty="0">
                          <a:solidFill>
                            <a:schemeClr val="bg1"/>
                          </a:solidFill>
                          <a:effectLst/>
                          <a:latin typeface="Calibri" panose="020F0502020204030204" pitchFamily="34" charset="0"/>
                        </a:rPr>
                        <a:t>Revisar todo lo recibido sin conciliar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1341045"/>
                  </a:ext>
                </a:extLst>
              </a:tr>
              <a:tr h="191626">
                <a:tc>
                  <a:txBody>
                    <a:bodyPr/>
                    <a:lstStyle/>
                    <a:p>
                      <a:pPr algn="ctr" fontAlgn="b"/>
                      <a:r>
                        <a:rPr lang="en-US" sz="1100" b="1" i="0" u="none" strike="noStrike" dirty="0">
                          <a:solidFill>
                            <a:schemeClr val="bg1"/>
                          </a:solidFill>
                          <a:effectLst/>
                          <a:latin typeface="Calibri" panose="020F0502020204030204" pitchFamily="34" charset="0"/>
                        </a:rPr>
                        <a:t>QA</a:t>
                      </a:r>
                      <a:r>
                        <a:rPr lang="en-US" sz="1100" b="1" i="0" u="none" strike="noStrike" baseline="0" dirty="0">
                          <a:solidFill>
                            <a:schemeClr val="bg1"/>
                          </a:solidFill>
                          <a:effectLst/>
                          <a:latin typeface="Calibri" panose="020F0502020204030204" pitchFamily="34" charset="0"/>
                        </a:rPr>
                        <a:t> 5 1</a:t>
                      </a:r>
                      <a:endParaRPr lang="en-US" sz="1100" b="1"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b="0" i="0" u="none" strike="noStrike" dirty="0">
                          <a:solidFill>
                            <a:schemeClr val="bg1"/>
                          </a:solidFill>
                          <a:effectLst/>
                          <a:latin typeface="Calibri" panose="020F0502020204030204" pitchFamily="34" charset="0"/>
                        </a:rPr>
                        <a:t>Revisar</a:t>
                      </a:r>
                      <a:r>
                        <a:rPr lang="es-ES" sz="1100" b="0" i="0" u="none" strike="noStrike" baseline="0" dirty="0">
                          <a:solidFill>
                            <a:schemeClr val="bg1"/>
                          </a:solidFill>
                          <a:effectLst/>
                          <a:latin typeface="Calibri" panose="020F0502020204030204" pitchFamily="34" charset="0"/>
                        </a:rPr>
                        <a:t> material de QA</a:t>
                      </a:r>
                      <a:endParaRPr lang="es-ES" sz="1100" b="0"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0470095"/>
                  </a:ext>
                </a:extLst>
              </a:tr>
              <a:tr h="191626">
                <a:tc>
                  <a:txBody>
                    <a:bodyPr/>
                    <a:lstStyle/>
                    <a:p>
                      <a:pPr algn="ctr" fontAlgn="b"/>
                      <a:r>
                        <a:rPr lang="en-US" sz="1100" b="1" u="none" strike="noStrike" dirty="0">
                          <a:effectLst/>
                        </a:rPr>
                        <a:t>PO 6 12</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rPr>
                        <a:t>PN -&gt; Vendor</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1309292"/>
                  </a:ext>
                </a:extLst>
              </a:tr>
              <a:tr h="346843">
                <a:tc>
                  <a:txBody>
                    <a:bodyPr/>
                    <a:lstStyle/>
                    <a:p>
                      <a:pPr algn="ctr" fontAlgn="b"/>
                      <a:r>
                        <a:rPr lang="en-US" sz="1100" b="1" u="none" strike="noStrike" dirty="0">
                          <a:effectLst/>
                        </a:rPr>
                        <a:t>IN 4 10</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u="none" strike="noStrike" dirty="0">
                          <a:effectLst/>
                        </a:rPr>
                        <a:t>Inventario de número de parte</a:t>
                      </a:r>
                      <a:br>
                        <a:rPr lang="es-ES" sz="1100" u="none" strike="noStrike" dirty="0">
                          <a:effectLst/>
                        </a:rPr>
                      </a:br>
                      <a:r>
                        <a:rPr lang="es-ES" sz="1100" u="none" strike="noStrike" dirty="0">
                          <a:effectLst/>
                        </a:rPr>
                        <a:t>(T </a:t>
                      </a:r>
                      <a:r>
                        <a:rPr lang="en-US" sz="1100" u="none" strike="noStrike" dirty="0">
                          <a:effectLst/>
                        </a:rPr>
                        <a:t>&gt;</a:t>
                      </a:r>
                      <a:r>
                        <a:rPr lang="es-ES" sz="1100" u="none" strike="noStrike" dirty="0">
                          <a:effectLst/>
                        </a:rPr>
                        <a:t> TAB &gt;</a:t>
                      </a:r>
                      <a:r>
                        <a:rPr lang="es-ES" sz="1100" u="none" strike="noStrike" baseline="0" dirty="0">
                          <a:effectLst/>
                        </a:rPr>
                        <a:t> TAB </a:t>
                      </a:r>
                      <a:r>
                        <a:rPr lang="es-ES" sz="1100" u="none" strike="noStrike" dirty="0">
                          <a:effectLst/>
                        </a:rPr>
                        <a:t>para ver movimientos)</a:t>
                      </a:r>
                      <a:endParaRPr lang="es-E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672956"/>
                  </a:ext>
                </a:extLst>
              </a:tr>
              <a:tr h="191626">
                <a:tc>
                  <a:txBody>
                    <a:bodyPr/>
                    <a:lstStyle/>
                    <a:p>
                      <a:pPr algn="ctr" fontAlgn="b"/>
                      <a:r>
                        <a:rPr lang="en-US" sz="1100" b="1" u="none" strike="noStrike" dirty="0">
                          <a:effectLst/>
                        </a:rPr>
                        <a:t>IN 5 19</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a:effectLst/>
                        </a:rPr>
                        <a:t>Consumos de numero de parte</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3190796"/>
                  </a:ext>
                </a:extLst>
              </a:tr>
              <a:tr h="191626">
                <a:tc>
                  <a:txBody>
                    <a:bodyPr/>
                    <a:lstStyle/>
                    <a:p>
                      <a:pPr algn="ctr" fontAlgn="b"/>
                      <a:r>
                        <a:rPr lang="en-US" sz="1100" b="1" u="none" strike="noStrike" dirty="0">
                          <a:effectLst/>
                        </a:rPr>
                        <a:t>IN 6 1</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u="none" strike="noStrike" dirty="0">
                          <a:effectLst/>
                        </a:rPr>
                        <a:t>Datos generales de Números de parte</a:t>
                      </a:r>
                      <a:endParaRPr lang="es-E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6534489"/>
                  </a:ext>
                </a:extLst>
              </a:tr>
              <a:tr h="191626">
                <a:tc>
                  <a:txBody>
                    <a:bodyPr/>
                    <a:lstStyle/>
                    <a:p>
                      <a:pPr algn="ctr" fontAlgn="b"/>
                      <a:r>
                        <a:rPr lang="en-US" sz="1100" b="1" i="0" u="none" strike="noStrike" dirty="0">
                          <a:solidFill>
                            <a:schemeClr val="bg1"/>
                          </a:solidFill>
                          <a:effectLst/>
                          <a:latin typeface="Calibri" panose="020F0502020204030204" pitchFamily="34" charset="0"/>
                        </a:rPr>
                        <a:t>IN 9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 sz="1100" b="0" i="0" u="none" strike="noStrike" dirty="0">
                          <a:solidFill>
                            <a:schemeClr val="bg1"/>
                          </a:solidFill>
                          <a:effectLst/>
                          <a:latin typeface="Calibri" panose="020F0502020204030204" pitchFamily="34" charset="0"/>
                        </a:rPr>
                        <a:t>Información de todos los números de parte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579075"/>
                  </a:ext>
                </a:extLst>
              </a:tr>
              <a:tr h="191626">
                <a:tc>
                  <a:txBody>
                    <a:bodyPr/>
                    <a:lstStyle/>
                    <a:p>
                      <a:pPr algn="ctr" fontAlgn="b"/>
                      <a:r>
                        <a:rPr lang="en-US" sz="1100" b="1" u="none" strike="noStrike" dirty="0">
                          <a:effectLst/>
                        </a:rPr>
                        <a:t>PR 6 2</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Creacion</a:t>
                      </a:r>
                      <a:r>
                        <a:rPr lang="en-US" sz="1100" u="none" strike="noStrike" dirty="0">
                          <a:effectLst/>
                        </a:rPr>
                        <a:t> de WO</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49471"/>
                  </a:ext>
                </a:extLst>
              </a:tr>
              <a:tr h="191626">
                <a:tc>
                  <a:txBody>
                    <a:bodyPr/>
                    <a:lstStyle/>
                    <a:p>
                      <a:pPr algn="ctr" fontAlgn="b"/>
                      <a:r>
                        <a:rPr lang="en-US" sz="1100" b="1" u="none" strike="noStrike" dirty="0">
                          <a:effectLst/>
                        </a:rPr>
                        <a:t>PR 6 53</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rPr>
                        <a:t>Revision de WO</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5753815"/>
                  </a:ext>
                </a:extLst>
              </a:tr>
              <a:tr h="191626">
                <a:tc>
                  <a:txBody>
                    <a:bodyPr/>
                    <a:lstStyle/>
                    <a:p>
                      <a:pPr algn="ctr" fontAlgn="b"/>
                      <a:r>
                        <a:rPr lang="en-US" sz="1100" b="1" u="none" strike="noStrike" dirty="0">
                          <a:effectLst/>
                        </a:rPr>
                        <a:t>PR 6 54</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Revisar</a:t>
                      </a:r>
                      <a:r>
                        <a:rPr lang="en-US" sz="1100" u="none" strike="noStrike" dirty="0">
                          <a:effectLst/>
                        </a:rPr>
                        <a:t> </a:t>
                      </a:r>
                      <a:r>
                        <a:rPr lang="en-US" sz="1100" u="none" strike="noStrike" dirty="0" err="1">
                          <a:effectLst/>
                        </a:rPr>
                        <a:t>estatus</a:t>
                      </a:r>
                      <a:r>
                        <a:rPr lang="en-US" sz="1100" u="none" strike="noStrike" dirty="0">
                          <a:effectLst/>
                        </a:rPr>
                        <a:t> de WO OSP</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3848886"/>
                  </a:ext>
                </a:extLst>
              </a:tr>
              <a:tr h="191626">
                <a:tc>
                  <a:txBody>
                    <a:bodyPr/>
                    <a:lstStyle/>
                    <a:p>
                      <a:pPr algn="ctr" fontAlgn="b"/>
                      <a:r>
                        <a:rPr lang="en-US" sz="1100" b="1" u="none" strike="noStrike" dirty="0">
                          <a:effectLst/>
                        </a:rPr>
                        <a:t>PR 6 7</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Revisar</a:t>
                      </a:r>
                      <a:r>
                        <a:rPr lang="en-US" sz="1100" u="none" strike="noStrike" dirty="0">
                          <a:effectLst/>
                        </a:rPr>
                        <a:t> que se </a:t>
                      </a:r>
                      <a:r>
                        <a:rPr lang="en-US" sz="1100" u="none" strike="noStrike" dirty="0" err="1">
                          <a:effectLst/>
                        </a:rPr>
                        <a:t>facturó</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895572"/>
                  </a:ext>
                </a:extLst>
              </a:tr>
              <a:tr h="191626">
                <a:tc>
                  <a:txBody>
                    <a:bodyPr/>
                    <a:lstStyle/>
                    <a:p>
                      <a:pPr algn="ctr" fontAlgn="b"/>
                      <a:r>
                        <a:rPr lang="en-US" sz="1100" b="1" u="none" strike="noStrike" dirty="0">
                          <a:effectLst/>
                        </a:rPr>
                        <a:t>WPO 4 12</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a:effectLst/>
                        </a:rPr>
                        <a:t>Receipts Inquiry</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064157"/>
                  </a:ext>
                </a:extLst>
              </a:tr>
              <a:tr h="191626">
                <a:tc>
                  <a:txBody>
                    <a:bodyPr/>
                    <a:lstStyle/>
                    <a:p>
                      <a:pPr algn="ctr" fontAlgn="b"/>
                      <a:r>
                        <a:rPr lang="en-US" sz="1100" b="1" u="none" strike="noStrike" dirty="0">
                          <a:effectLst/>
                        </a:rPr>
                        <a:t>WPR 4 5</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Reporte</a:t>
                      </a:r>
                      <a:r>
                        <a:rPr lang="en-US" sz="1100" u="none" strike="noStrike" dirty="0">
                          <a:effectLst/>
                        </a:rPr>
                        <a:t> de WO´s </a:t>
                      </a:r>
                      <a:r>
                        <a:rPr lang="en-US" sz="1100" u="none" strike="noStrike" dirty="0" err="1">
                          <a:effectLst/>
                        </a:rPr>
                        <a:t>abiertas</a:t>
                      </a:r>
                      <a:r>
                        <a:rPr lang="en-US" sz="1100" u="none" strike="noStrike" dirty="0">
                          <a:effectLst/>
                        </a:rPr>
                        <a:t> </a:t>
                      </a:r>
                      <a:r>
                        <a:rPr lang="en-US" sz="1100" u="none" strike="noStrike" dirty="0" err="1">
                          <a:effectLst/>
                        </a:rPr>
                        <a:t>por</a:t>
                      </a:r>
                      <a:r>
                        <a:rPr lang="en-US" sz="1100" u="none" strike="noStrike" dirty="0">
                          <a:effectLst/>
                        </a:rPr>
                        <a:t> </a:t>
                      </a:r>
                      <a:r>
                        <a:rPr lang="en-US" sz="1100" u="none" strike="noStrike" dirty="0" err="1">
                          <a:effectLst/>
                        </a:rPr>
                        <a:t>número</a:t>
                      </a:r>
                      <a:r>
                        <a:rPr lang="en-US" sz="1100" u="none" strike="noStrike" dirty="0">
                          <a:effectLst/>
                        </a:rPr>
                        <a:t> de parte</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1577056"/>
                  </a:ext>
                </a:extLst>
              </a:tr>
              <a:tr h="191626">
                <a:tc>
                  <a:txBody>
                    <a:bodyPr/>
                    <a:lstStyle/>
                    <a:p>
                      <a:pPr algn="ctr" fontAlgn="b"/>
                      <a:r>
                        <a:rPr lang="en-US" sz="1100" b="1" u="none" strike="noStrike" dirty="0">
                          <a:effectLst/>
                        </a:rPr>
                        <a:t>BM 5 4</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Explosionar</a:t>
                      </a:r>
                      <a:r>
                        <a:rPr lang="en-US" sz="1100" u="none" strike="noStrike" dirty="0">
                          <a:effectLst/>
                        </a:rPr>
                        <a:t> BOMs para TOPS</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6226993"/>
                  </a:ext>
                </a:extLst>
              </a:tr>
              <a:tr h="191626">
                <a:tc>
                  <a:txBody>
                    <a:bodyPr/>
                    <a:lstStyle/>
                    <a:p>
                      <a:pPr algn="ctr" fontAlgn="b"/>
                      <a:r>
                        <a:rPr lang="en-US" sz="1100" b="1" u="none" strike="noStrike" dirty="0">
                          <a:effectLst/>
                        </a:rPr>
                        <a:t>BM 6 9</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100" u="none" strike="noStrike" dirty="0" err="1">
                          <a:effectLst/>
                        </a:rPr>
                        <a:t>Cortos</a:t>
                      </a:r>
                      <a:r>
                        <a:rPr lang="en-US" sz="1100" u="none" strike="noStrike" dirty="0">
                          <a:effectLst/>
                        </a:rPr>
                        <a:t> L </a:t>
                      </a:r>
                      <a:r>
                        <a:rPr lang="en-US" sz="1100" u="none" strike="noStrike" dirty="0" err="1">
                          <a:effectLst/>
                        </a:rPr>
                        <a:t>por</a:t>
                      </a:r>
                      <a:r>
                        <a:rPr lang="en-US" sz="1100" u="none" strike="noStrike" dirty="0">
                          <a:effectLst/>
                        </a:rPr>
                        <a:t> top M</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8581570"/>
                  </a:ext>
                </a:extLst>
              </a:tr>
            </a:tbl>
          </a:graphicData>
        </a:graphic>
      </p:graphicFrame>
    </p:spTree>
    <p:extLst>
      <p:ext uri="{BB962C8B-B14F-4D97-AF65-F5344CB8AC3E}">
        <p14:creationId xmlns:p14="http://schemas.microsoft.com/office/powerpoint/2010/main" val="479415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ACTUALIZAR EL SISTEMA - </a:t>
            </a:r>
            <a:r>
              <a:rPr lang="en-US" dirty="0" err="1"/>
              <a:t>Fechas</a:t>
            </a:r>
            <a:endParaRPr lang="en-US" dirty="0"/>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19</a:t>
            </a:fld>
            <a:endParaRPr lang="es-ES" noProof="0" dirty="0"/>
          </a:p>
        </p:txBody>
      </p:sp>
      <p:sp>
        <p:nvSpPr>
          <p:cNvPr id="4" name="Content Placeholder 3"/>
          <p:cNvSpPr>
            <a:spLocks noGrp="1"/>
          </p:cNvSpPr>
          <p:nvPr>
            <p:ph idx="1"/>
          </p:nvPr>
        </p:nvSpPr>
        <p:spPr>
          <a:xfrm>
            <a:off x="515938" y="1319792"/>
            <a:ext cx="4568326" cy="4351338"/>
          </a:xfrm>
        </p:spPr>
        <p:txBody>
          <a:bodyPr>
            <a:normAutofit fontScale="92500" lnSpcReduction="10000"/>
          </a:bodyPr>
          <a:lstStyle/>
          <a:p>
            <a:pPr marL="0" indent="0" algn="just">
              <a:buNone/>
            </a:pPr>
            <a:r>
              <a:rPr lang="es-ES" dirty="0"/>
              <a:t>Es fundamental mantener las </a:t>
            </a:r>
            <a:r>
              <a:rPr lang="es-ES" b="1" u="sng" dirty="0"/>
              <a:t>fechas de llegada actualizadas</a:t>
            </a:r>
            <a:r>
              <a:rPr lang="es-ES" dirty="0"/>
              <a:t> en el sistema porque todos los departamentos de la empresa dependen de esta información para realizar sus tareas de manera eficiente y sincronizada.</a:t>
            </a:r>
          </a:p>
          <a:p>
            <a:pPr marL="0" indent="0" algn="just">
              <a:buNone/>
            </a:pPr>
            <a:r>
              <a:rPr lang="es-ES" dirty="0"/>
              <a:t>Si las fechas no se actualizan correctamente, pueden ocurrir desajustes que afecten la planificación y el flujo de trabajo de todos los equipos involucrados en la producción.</a:t>
            </a:r>
            <a:endParaRPr lang="en-US" dirty="0"/>
          </a:p>
        </p:txBody>
      </p:sp>
      <p:pic>
        <p:nvPicPr>
          <p:cNvPr id="6" name="Picture 5"/>
          <p:cNvPicPr>
            <a:picLocks noChangeAspect="1"/>
          </p:cNvPicPr>
          <p:nvPr/>
        </p:nvPicPr>
        <p:blipFill>
          <a:blip r:embed="rId2"/>
          <a:stretch>
            <a:fillRect/>
          </a:stretch>
        </p:blipFill>
        <p:spPr>
          <a:xfrm>
            <a:off x="5519936" y="1357508"/>
            <a:ext cx="6672064" cy="3888432"/>
          </a:xfrm>
          <a:prstGeom prst="rect">
            <a:avLst/>
          </a:prstGeom>
        </p:spPr>
      </p:pic>
      <p:sp>
        <p:nvSpPr>
          <p:cNvPr id="7" name="Content Placeholder 3"/>
          <p:cNvSpPr txBox="1">
            <a:spLocks/>
          </p:cNvSpPr>
          <p:nvPr/>
        </p:nvSpPr>
        <p:spPr>
          <a:xfrm>
            <a:off x="8548266" y="355923"/>
            <a:ext cx="3162200" cy="906309"/>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t>La forma mas sencilla de cambio de fecha  es en la transacción</a:t>
            </a:r>
            <a:br>
              <a:rPr lang="es-ES" sz="1600" dirty="0"/>
            </a:br>
            <a:r>
              <a:rPr lang="es-ES" b="1" dirty="0"/>
              <a:t>PO 7 74</a:t>
            </a:r>
            <a:endParaRPr lang="es-ES" b="1" dirty="0">
              <a:solidFill>
                <a:srgbClr val="FF0000"/>
              </a:solidFill>
            </a:endParaRPr>
          </a:p>
        </p:txBody>
      </p:sp>
      <p:sp>
        <p:nvSpPr>
          <p:cNvPr id="8" name="Rectangle 7"/>
          <p:cNvSpPr/>
          <p:nvPr/>
        </p:nvSpPr>
        <p:spPr>
          <a:xfrm>
            <a:off x="7270637" y="2055945"/>
            <a:ext cx="2160240" cy="43204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p:cNvSpPr txBox="1">
            <a:spLocks/>
          </p:cNvSpPr>
          <p:nvPr/>
        </p:nvSpPr>
        <p:spPr>
          <a:xfrm>
            <a:off x="9013242" y="2755948"/>
            <a:ext cx="2232248" cy="1091552"/>
          </a:xfrm>
          <a:prstGeom prst="rect">
            <a:avLst/>
          </a:prstGeom>
          <a:solidFill>
            <a:schemeClr val="bg1"/>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r>
              <a:rPr lang="es-ES" sz="1600" b="1" dirty="0"/>
              <a:t>Llenar PO y LN</a:t>
            </a:r>
            <a:endParaRPr lang="es-ES" b="1" dirty="0"/>
          </a:p>
          <a:p>
            <a:pPr marL="342900" indent="-342900">
              <a:lnSpc>
                <a:spcPct val="100000"/>
              </a:lnSpc>
              <a:spcBef>
                <a:spcPts val="0"/>
              </a:spcBef>
              <a:buFont typeface="+mj-lt"/>
              <a:buAutoNum type="arabicPeriod"/>
            </a:pPr>
            <a:r>
              <a:rPr lang="es-ES" sz="1600" b="1" dirty="0"/>
              <a:t>Aceptar con “F1”</a:t>
            </a:r>
          </a:p>
          <a:p>
            <a:pPr marL="342900" indent="-342900">
              <a:lnSpc>
                <a:spcPct val="100000"/>
              </a:lnSpc>
              <a:spcBef>
                <a:spcPts val="0"/>
              </a:spcBef>
              <a:buFont typeface="+mj-lt"/>
              <a:buAutoNum type="arabicPeriod"/>
            </a:pPr>
            <a:r>
              <a:rPr lang="es-ES" sz="1600" b="1" dirty="0"/>
              <a:t>Modificar la(s) fechas de la(s) PO</a:t>
            </a:r>
          </a:p>
        </p:txBody>
      </p:sp>
      <p:sp>
        <p:nvSpPr>
          <p:cNvPr id="11" name="Rectangle 10"/>
          <p:cNvSpPr/>
          <p:nvPr/>
        </p:nvSpPr>
        <p:spPr>
          <a:xfrm>
            <a:off x="6030774" y="3568113"/>
            <a:ext cx="2735673" cy="3238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p:cNvSpPr txBox="1">
            <a:spLocks/>
          </p:cNvSpPr>
          <p:nvPr/>
        </p:nvSpPr>
        <p:spPr>
          <a:xfrm>
            <a:off x="5614453" y="5312401"/>
            <a:ext cx="6353489" cy="924911"/>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b="1" dirty="0"/>
              <a:t>New </a:t>
            </a:r>
            <a:r>
              <a:rPr lang="es-ES" sz="1600" b="1" dirty="0" err="1"/>
              <a:t>Promise</a:t>
            </a:r>
            <a:r>
              <a:rPr lang="es-ES" sz="1600" b="1" dirty="0"/>
              <a:t>-Date: </a:t>
            </a:r>
            <a:r>
              <a:rPr lang="es-ES" sz="1600" dirty="0"/>
              <a:t>Fecha de promesa del proveedor (modificar SOLO SI es que hay una mejor fecha o si es que el proveedor acepto un </a:t>
            </a:r>
            <a:r>
              <a:rPr lang="es-ES" sz="1600" dirty="0" err="1"/>
              <a:t>push-out</a:t>
            </a:r>
            <a:r>
              <a:rPr lang="es-ES" sz="1600" dirty="0"/>
              <a:t>)</a:t>
            </a:r>
            <a:br>
              <a:rPr lang="es-ES" sz="1600" dirty="0"/>
            </a:br>
            <a:r>
              <a:rPr lang="es-ES" sz="1600" b="1" dirty="0"/>
              <a:t>New Revise-</a:t>
            </a:r>
            <a:r>
              <a:rPr lang="es-ES" sz="1600" b="1" dirty="0" err="1"/>
              <a:t>Promise</a:t>
            </a:r>
            <a:r>
              <a:rPr lang="es-ES" sz="1600" b="1" dirty="0"/>
              <a:t>-Date: </a:t>
            </a:r>
            <a:r>
              <a:rPr lang="es-ES" sz="1600" dirty="0"/>
              <a:t>Fecha en la que llegará el material a EZ AIR.</a:t>
            </a:r>
            <a:br>
              <a:rPr lang="es-ES" sz="1600" b="1" dirty="0"/>
            </a:br>
            <a:br>
              <a:rPr lang="es-ES" sz="1600" b="1" dirty="0"/>
            </a:br>
            <a:endParaRPr lang="es-ES" sz="1600" b="1" dirty="0"/>
          </a:p>
        </p:txBody>
      </p:sp>
      <p:sp>
        <p:nvSpPr>
          <p:cNvPr id="13" name="Content Placeholder 3"/>
          <p:cNvSpPr txBox="1">
            <a:spLocks/>
          </p:cNvSpPr>
          <p:nvPr/>
        </p:nvSpPr>
        <p:spPr>
          <a:xfrm>
            <a:off x="7968208" y="4643222"/>
            <a:ext cx="4141377" cy="60271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También hay una MACRO para hacer cambios masivos de fecha,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spTree>
    <p:extLst>
      <p:ext uri="{BB962C8B-B14F-4D97-AF65-F5344CB8AC3E}">
        <p14:creationId xmlns:p14="http://schemas.microsoft.com/office/powerpoint/2010/main" val="79585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9416" y="1124744"/>
            <a:ext cx="10515600" cy="940181"/>
          </a:xfrm>
        </p:spPr>
        <p:txBody>
          <a:bodyPr/>
          <a:lstStyle/>
          <a:p>
            <a:r>
              <a:rPr lang="es-MX" sz="6600" dirty="0">
                <a:solidFill>
                  <a:schemeClr val="tx1"/>
                </a:solidFill>
              </a:rPr>
              <a:t>Introducción</a:t>
            </a:r>
            <a:br>
              <a:rPr lang="es-MX" dirty="0">
                <a:solidFill>
                  <a:schemeClr val="tx1"/>
                </a:solidFill>
              </a:rPr>
            </a:br>
            <a:r>
              <a:rPr lang="es-MX" dirty="0">
                <a:solidFill>
                  <a:schemeClr val="tx1"/>
                </a:solidFill>
              </a:rPr>
              <a:t>bases del sistema</a:t>
            </a:r>
            <a:endParaRPr lang="en-US" dirty="0">
              <a:solidFill>
                <a:schemeClr val="tx1"/>
              </a:solidFill>
            </a:endParaRPr>
          </a:p>
        </p:txBody>
      </p:sp>
      <p:pic>
        <p:nvPicPr>
          <p:cNvPr id="10" name="Picture Placeholder 9"/>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4914" r="4914"/>
          <a:stretch>
            <a:fillRect/>
          </a:stretch>
        </p:blipFill>
        <p:spPr/>
      </p:pic>
      <p:sp>
        <p:nvSpPr>
          <p:cNvPr id="4" name="Title 6"/>
          <p:cNvSpPr txBox="1">
            <a:spLocks/>
          </p:cNvSpPr>
          <p:nvPr/>
        </p:nvSpPr>
        <p:spPr>
          <a:xfrm>
            <a:off x="2207568" y="1052736"/>
            <a:ext cx="7900525" cy="9401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es-MX" sz="6600" dirty="0"/>
              <a:t>Introducción</a:t>
            </a:r>
            <a:br>
              <a:rPr lang="es-MX" dirty="0"/>
            </a:br>
            <a:r>
              <a:rPr lang="es-MX" dirty="0"/>
              <a:t>bases del sistema</a:t>
            </a:r>
            <a:endParaRPr lang="en-US" dirty="0"/>
          </a:p>
        </p:txBody>
      </p:sp>
    </p:spTree>
    <p:extLst>
      <p:ext uri="{BB962C8B-B14F-4D97-AF65-F5344CB8AC3E}">
        <p14:creationId xmlns:p14="http://schemas.microsoft.com/office/powerpoint/2010/main" val="15101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19336" y="1277067"/>
            <a:ext cx="8323310" cy="4478775"/>
          </a:xfrm>
          <a:prstGeom prst="rect">
            <a:avLst/>
          </a:prstGeom>
        </p:spPr>
      </p:pic>
      <p:sp>
        <p:nvSpPr>
          <p:cNvPr id="2" name="Title 1"/>
          <p:cNvSpPr>
            <a:spLocks noGrp="1"/>
          </p:cNvSpPr>
          <p:nvPr>
            <p:ph type="title"/>
          </p:nvPr>
        </p:nvSpPr>
        <p:spPr/>
        <p:txBody>
          <a:bodyPr/>
          <a:lstStyle/>
          <a:p>
            <a:r>
              <a:rPr lang="en-US" dirty="0"/>
              <a:t>COMO CREAR/ EDITAR UNA PO -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po</a:t>
            </a:r>
            <a:r>
              <a:rPr lang="en-US" dirty="0">
                <a:latin typeface="Arial" panose="020B0604020202020204" pitchFamily="34" charset="0"/>
                <a:cs typeface="Arial" panose="020B0604020202020204" pitchFamily="34" charset="0"/>
              </a:rPr>
              <a:t> 4 2)</a:t>
            </a: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20</a:t>
            </a:fld>
            <a:endParaRPr lang="es-ES" noProof="0" dirty="0"/>
          </a:p>
        </p:txBody>
      </p:sp>
      <p:sp>
        <p:nvSpPr>
          <p:cNvPr id="13" name="Content Placeholder 3"/>
          <p:cNvSpPr txBox="1">
            <a:spLocks/>
          </p:cNvSpPr>
          <p:nvPr/>
        </p:nvSpPr>
        <p:spPr>
          <a:xfrm>
            <a:off x="7752184" y="5299005"/>
            <a:ext cx="4141377" cy="60271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También hay una MACRO para colocar de manera masiva,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sp>
        <p:nvSpPr>
          <p:cNvPr id="17" name="Content Placeholder 3"/>
          <p:cNvSpPr txBox="1">
            <a:spLocks/>
          </p:cNvSpPr>
          <p:nvPr/>
        </p:nvSpPr>
        <p:spPr>
          <a:xfrm>
            <a:off x="8813700" y="1387680"/>
            <a:ext cx="2861486" cy="2329352"/>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dirty="0"/>
              <a:t>Para crear la PO hay que escribir el </a:t>
            </a:r>
            <a:r>
              <a:rPr lang="es-ES" sz="1600" b="1" dirty="0"/>
              <a:t>“</a:t>
            </a:r>
            <a:r>
              <a:rPr lang="es-ES" sz="1600" b="1" dirty="0" err="1"/>
              <a:t>Vendor</a:t>
            </a:r>
            <a:r>
              <a:rPr lang="es-ES" sz="1600" b="1" dirty="0"/>
              <a:t> ID”</a:t>
            </a:r>
            <a:br>
              <a:rPr lang="es-ES" sz="1600" b="1" dirty="0"/>
            </a:br>
            <a:r>
              <a:rPr lang="es-ES" sz="1600" dirty="0"/>
              <a:t>(</a:t>
            </a:r>
            <a:r>
              <a:rPr lang="es-ES" sz="1600" dirty="0" err="1"/>
              <a:t>tamb</a:t>
            </a:r>
            <a:r>
              <a:rPr lang="es-MX" sz="1600" dirty="0" err="1"/>
              <a:t>ién</a:t>
            </a:r>
            <a:r>
              <a:rPr lang="es-MX" sz="1600" dirty="0"/>
              <a:t> conocido como</a:t>
            </a:r>
            <a:r>
              <a:rPr lang="es-ES" sz="1600" dirty="0"/>
              <a:t> </a:t>
            </a:r>
            <a:r>
              <a:rPr lang="es-ES" sz="1600" dirty="0" err="1"/>
              <a:t>Vendor</a:t>
            </a:r>
            <a:r>
              <a:rPr lang="es-ES" sz="1600" dirty="0"/>
              <a:t> </a:t>
            </a:r>
            <a:r>
              <a:rPr lang="es-ES" sz="1600" dirty="0" err="1"/>
              <a:t>code</a:t>
            </a:r>
            <a:r>
              <a:rPr lang="es-ES" sz="1600" dirty="0"/>
              <a:t>)</a:t>
            </a:r>
            <a:br>
              <a:rPr lang="es-ES" sz="1600" b="1" dirty="0"/>
            </a:br>
            <a:br>
              <a:rPr lang="es-ES" sz="1600" b="1" dirty="0"/>
            </a:br>
            <a:r>
              <a:rPr lang="es-ES" sz="1600" dirty="0"/>
              <a:t>Si vas a editar una PO,</a:t>
            </a:r>
            <a:br>
              <a:rPr lang="es-ES" sz="1600" dirty="0"/>
            </a:br>
            <a:r>
              <a:rPr lang="es-ES" sz="1600" dirty="0"/>
              <a:t>Hay que escribir la PO a editar en </a:t>
            </a:r>
            <a:r>
              <a:rPr lang="es-ES" sz="1600" b="1" dirty="0"/>
              <a:t>“PO-no”</a:t>
            </a:r>
          </a:p>
        </p:txBody>
      </p:sp>
      <p:sp>
        <p:nvSpPr>
          <p:cNvPr id="20" name="Rectangle 19"/>
          <p:cNvSpPr/>
          <p:nvPr/>
        </p:nvSpPr>
        <p:spPr>
          <a:xfrm>
            <a:off x="1487488" y="2132856"/>
            <a:ext cx="1080120" cy="28803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2783632" y="2226682"/>
            <a:ext cx="5832648" cy="2058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757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CREAR/ EDITAR UNA PO -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po</a:t>
            </a:r>
            <a:r>
              <a:rPr lang="en-US" dirty="0">
                <a:latin typeface="Arial" panose="020B0604020202020204" pitchFamily="34" charset="0"/>
                <a:cs typeface="Arial" panose="020B0604020202020204" pitchFamily="34" charset="0"/>
              </a:rPr>
              <a:t> 4 2)</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21</a:t>
            </a:fld>
            <a:endParaRPr lang="es-ES" noProof="0" dirty="0"/>
          </a:p>
        </p:txBody>
      </p:sp>
      <p:pic>
        <p:nvPicPr>
          <p:cNvPr id="5" name="Picture 4"/>
          <p:cNvPicPr>
            <a:picLocks noChangeAspect="1"/>
          </p:cNvPicPr>
          <p:nvPr/>
        </p:nvPicPr>
        <p:blipFill>
          <a:blip r:embed="rId2"/>
          <a:stretch>
            <a:fillRect/>
          </a:stretch>
        </p:blipFill>
        <p:spPr>
          <a:xfrm>
            <a:off x="335360" y="1590734"/>
            <a:ext cx="6111831" cy="3278426"/>
          </a:xfrm>
          <a:prstGeom prst="rect">
            <a:avLst/>
          </a:prstGeom>
        </p:spPr>
      </p:pic>
      <p:sp>
        <p:nvSpPr>
          <p:cNvPr id="6" name="Content Placeholder 3"/>
          <p:cNvSpPr txBox="1">
            <a:spLocks/>
          </p:cNvSpPr>
          <p:nvPr/>
        </p:nvSpPr>
        <p:spPr>
          <a:xfrm>
            <a:off x="2279576" y="2564904"/>
            <a:ext cx="1728192" cy="794876"/>
          </a:xfrm>
          <a:prstGeom prst="rect">
            <a:avLst/>
          </a:prstGeom>
          <a:solidFill>
            <a:schemeClr val="bg1"/>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400" dirty="0"/>
              <a:t>Es importante que el</a:t>
            </a:r>
            <a:br>
              <a:rPr lang="es-ES" sz="1400" dirty="0"/>
            </a:br>
            <a:r>
              <a:rPr lang="es-ES" sz="1400" dirty="0"/>
              <a:t>“</a:t>
            </a:r>
            <a:r>
              <a:rPr lang="es-ES" sz="1400" dirty="0" err="1"/>
              <a:t>Buyer-Code</a:t>
            </a:r>
            <a:r>
              <a:rPr lang="es-ES" sz="1400" dirty="0"/>
              <a:t>” esté activo</a:t>
            </a:r>
          </a:p>
        </p:txBody>
      </p:sp>
      <p:cxnSp>
        <p:nvCxnSpPr>
          <p:cNvPr id="7" name="Straight Arrow Connector 6"/>
          <p:cNvCxnSpPr/>
          <p:nvPr/>
        </p:nvCxnSpPr>
        <p:spPr>
          <a:xfrm flipH="1">
            <a:off x="1607468" y="3081362"/>
            <a:ext cx="648072" cy="2058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3"/>
          <p:cNvSpPr txBox="1">
            <a:spLocks/>
          </p:cNvSpPr>
          <p:nvPr/>
        </p:nvSpPr>
        <p:spPr>
          <a:xfrm>
            <a:off x="647378" y="4253770"/>
            <a:ext cx="1920180" cy="677616"/>
          </a:xfrm>
          <a:prstGeom prst="rect">
            <a:avLst/>
          </a:prstGeom>
          <a:solidFill>
            <a:schemeClr val="bg1"/>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400" dirty="0"/>
              <a:t>Para </a:t>
            </a:r>
            <a:r>
              <a:rPr lang="es-ES" sz="1400" dirty="0" err="1"/>
              <a:t>Insp</a:t>
            </a:r>
            <a:r>
              <a:rPr lang="es-ES" sz="1400" dirty="0"/>
              <a:t>. </a:t>
            </a:r>
            <a:r>
              <a:rPr lang="es-ES" sz="1400" dirty="0" err="1"/>
              <a:t>Reqd</a:t>
            </a:r>
            <a:r>
              <a:rPr lang="es-ES" sz="1400" dirty="0"/>
              <a:t>:</a:t>
            </a:r>
            <a:br>
              <a:rPr lang="es-ES" sz="1400" dirty="0"/>
            </a:br>
            <a:r>
              <a:rPr lang="es-ES" sz="1400" dirty="0"/>
              <a:t>Hay que seleccionar “Y”</a:t>
            </a:r>
          </a:p>
        </p:txBody>
      </p:sp>
      <p:cxnSp>
        <p:nvCxnSpPr>
          <p:cNvPr id="10" name="Straight Arrow Connector 9"/>
          <p:cNvCxnSpPr/>
          <p:nvPr/>
        </p:nvCxnSpPr>
        <p:spPr>
          <a:xfrm flipV="1">
            <a:off x="647378" y="3390766"/>
            <a:ext cx="0" cy="8630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3"/>
          <a:srcRect r="23873" b="27695"/>
          <a:stretch/>
        </p:blipFill>
        <p:spPr>
          <a:xfrm>
            <a:off x="6608648" y="2425251"/>
            <a:ext cx="4824536" cy="2443909"/>
          </a:xfrm>
          <a:prstGeom prst="rect">
            <a:avLst/>
          </a:prstGeom>
        </p:spPr>
      </p:pic>
      <p:sp>
        <p:nvSpPr>
          <p:cNvPr id="14" name="TextBox 13"/>
          <p:cNvSpPr txBox="1"/>
          <p:nvPr/>
        </p:nvSpPr>
        <p:spPr>
          <a:xfrm>
            <a:off x="6608648" y="1609047"/>
            <a:ext cx="2438818" cy="646331"/>
          </a:xfrm>
          <a:prstGeom prst="rect">
            <a:avLst/>
          </a:prstGeom>
          <a:solidFill>
            <a:srgbClr val="00B0F0"/>
          </a:solidFill>
          <a:ln w="28575">
            <a:solidFill>
              <a:schemeClr val="tx1"/>
            </a:solidFill>
          </a:ln>
        </p:spPr>
        <p:txBody>
          <a:bodyPr wrap="square" rtlCol="0">
            <a:spAutoFit/>
          </a:bodyPr>
          <a:lstStyle/>
          <a:p>
            <a:pPr algn="ctr"/>
            <a:r>
              <a:rPr lang="es-MX" b="1" dirty="0" err="1">
                <a:solidFill>
                  <a:schemeClr val="bg1"/>
                </a:solidFill>
              </a:rPr>
              <a:t>Entity</a:t>
            </a:r>
            <a:r>
              <a:rPr lang="es-MX" b="1" dirty="0">
                <a:solidFill>
                  <a:schemeClr val="bg1"/>
                </a:solidFill>
              </a:rPr>
              <a:t> </a:t>
            </a:r>
            <a:r>
              <a:rPr lang="es-MX" b="1" dirty="0" err="1">
                <a:solidFill>
                  <a:schemeClr val="bg1"/>
                </a:solidFill>
              </a:rPr>
              <a:t>Code</a:t>
            </a:r>
            <a:r>
              <a:rPr lang="es-MX" b="1" dirty="0">
                <a:solidFill>
                  <a:schemeClr val="bg1"/>
                </a:solidFill>
              </a:rPr>
              <a:t>: “EZ5102”</a:t>
            </a:r>
            <a:br>
              <a:rPr lang="es-MX" b="1" dirty="0">
                <a:solidFill>
                  <a:schemeClr val="bg1"/>
                </a:solidFill>
              </a:rPr>
            </a:br>
            <a:r>
              <a:rPr lang="es-MX" b="1" dirty="0">
                <a:solidFill>
                  <a:schemeClr val="bg1"/>
                </a:solidFill>
              </a:rPr>
              <a:t>Project: “190” </a:t>
            </a:r>
            <a:endParaRPr lang="en-US" b="1" i="1" dirty="0">
              <a:solidFill>
                <a:schemeClr val="bg1"/>
              </a:solidFill>
            </a:endParaRPr>
          </a:p>
        </p:txBody>
      </p:sp>
      <p:sp>
        <p:nvSpPr>
          <p:cNvPr id="15" name="Rectangle 14"/>
          <p:cNvSpPr/>
          <p:nvPr/>
        </p:nvSpPr>
        <p:spPr>
          <a:xfrm>
            <a:off x="8465719" y="2631401"/>
            <a:ext cx="360040" cy="462795"/>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p:cNvSpPr txBox="1">
            <a:spLocks/>
          </p:cNvSpPr>
          <p:nvPr/>
        </p:nvSpPr>
        <p:spPr>
          <a:xfrm>
            <a:off x="9119474" y="1438275"/>
            <a:ext cx="3025198" cy="862134"/>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mj-lt"/>
              <a:buAutoNum type="arabicPeriod"/>
            </a:pPr>
            <a:r>
              <a:rPr lang="es-ES" sz="1600" b="1" dirty="0" err="1"/>
              <a:t>Add</a:t>
            </a:r>
            <a:r>
              <a:rPr lang="es-ES" sz="1600" b="1" dirty="0"/>
              <a:t> </a:t>
            </a:r>
            <a:r>
              <a:rPr lang="en-US" sz="1600" b="1" dirty="0"/>
              <a:t>&gt; </a:t>
            </a:r>
            <a:r>
              <a:rPr lang="es-ES" sz="1600" dirty="0"/>
              <a:t>se agrega el </a:t>
            </a:r>
            <a:r>
              <a:rPr lang="es-ES" sz="1600" dirty="0" err="1"/>
              <a:t>Entity</a:t>
            </a:r>
            <a:r>
              <a:rPr lang="es-ES" sz="1600" dirty="0"/>
              <a:t> </a:t>
            </a:r>
          </a:p>
          <a:p>
            <a:pPr marL="342900" indent="-342900">
              <a:lnSpc>
                <a:spcPct val="100000"/>
              </a:lnSpc>
              <a:spcBef>
                <a:spcPts val="0"/>
              </a:spcBef>
              <a:buFont typeface="+mj-lt"/>
              <a:buAutoNum type="arabicPeriod"/>
            </a:pPr>
            <a:r>
              <a:rPr lang="es-ES" sz="1600" b="1" dirty="0"/>
              <a:t>Se</a:t>
            </a:r>
            <a:r>
              <a:rPr lang="es-ES" sz="1600" dirty="0"/>
              <a:t> agrega Project</a:t>
            </a:r>
          </a:p>
          <a:p>
            <a:pPr marL="342900" indent="-342900">
              <a:lnSpc>
                <a:spcPct val="100000"/>
              </a:lnSpc>
              <a:spcBef>
                <a:spcPts val="0"/>
              </a:spcBef>
              <a:buFont typeface="+mj-lt"/>
              <a:buAutoNum type="arabicPeriod"/>
            </a:pPr>
            <a:r>
              <a:rPr lang="es-ES" sz="1600" b="1" dirty="0" err="1"/>
              <a:t>End</a:t>
            </a:r>
            <a:r>
              <a:rPr lang="es-ES" sz="1600" b="1" dirty="0"/>
              <a:t> &gt;</a:t>
            </a:r>
            <a:r>
              <a:rPr lang="es-ES" sz="1600" dirty="0"/>
              <a:t> para ir a agregar líneas</a:t>
            </a:r>
          </a:p>
        </p:txBody>
      </p:sp>
      <p:pic>
        <p:nvPicPr>
          <p:cNvPr id="17" name="Picture 16"/>
          <p:cNvPicPr>
            <a:picLocks noChangeAspect="1"/>
          </p:cNvPicPr>
          <p:nvPr/>
        </p:nvPicPr>
        <p:blipFill>
          <a:blip r:embed="rId4"/>
          <a:stretch>
            <a:fillRect/>
          </a:stretch>
        </p:blipFill>
        <p:spPr>
          <a:xfrm>
            <a:off x="263352" y="5166943"/>
            <a:ext cx="9286099" cy="1452033"/>
          </a:xfrm>
          <a:prstGeom prst="rect">
            <a:avLst/>
          </a:prstGeom>
        </p:spPr>
      </p:pic>
      <p:sp>
        <p:nvSpPr>
          <p:cNvPr id="18" name="Content Placeholder 3"/>
          <p:cNvSpPr txBox="1">
            <a:spLocks/>
          </p:cNvSpPr>
          <p:nvPr/>
        </p:nvSpPr>
        <p:spPr>
          <a:xfrm>
            <a:off x="9696400" y="5322287"/>
            <a:ext cx="2340903" cy="862134"/>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dirty="0"/>
              <a:t>4. </a:t>
            </a:r>
            <a:r>
              <a:rPr lang="es-ES" sz="1600" b="1" dirty="0"/>
              <a:t>Presionar “Y”</a:t>
            </a:r>
            <a:r>
              <a:rPr lang="es-ES" sz="1600" dirty="0"/>
              <a:t> para generar un nuevo número de PO</a:t>
            </a:r>
          </a:p>
        </p:txBody>
      </p:sp>
    </p:spTree>
    <p:extLst>
      <p:ext uri="{BB962C8B-B14F-4D97-AF65-F5344CB8AC3E}">
        <p14:creationId xmlns:p14="http://schemas.microsoft.com/office/powerpoint/2010/main" val="315742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CREAR/ EDITAR UNA PO -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po</a:t>
            </a:r>
            <a:r>
              <a:rPr lang="en-US" dirty="0">
                <a:latin typeface="Arial" panose="020B0604020202020204" pitchFamily="34" charset="0"/>
                <a:cs typeface="Arial" panose="020B0604020202020204" pitchFamily="34" charset="0"/>
              </a:rPr>
              <a:t> 4 2)</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22</a:t>
            </a:fld>
            <a:endParaRPr lang="es-ES" noProof="0" dirty="0"/>
          </a:p>
        </p:txBody>
      </p:sp>
      <p:sp>
        <p:nvSpPr>
          <p:cNvPr id="18" name="Content Placeholder 3"/>
          <p:cNvSpPr txBox="1">
            <a:spLocks/>
          </p:cNvSpPr>
          <p:nvPr/>
        </p:nvSpPr>
        <p:spPr>
          <a:xfrm>
            <a:off x="8760296" y="2271630"/>
            <a:ext cx="1440160" cy="862134"/>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dirty="0"/>
              <a:t>5. </a:t>
            </a:r>
            <a:r>
              <a:rPr lang="es-ES" sz="1600" b="1" dirty="0"/>
              <a:t>Llenar la información de la PO</a:t>
            </a:r>
            <a:endParaRPr lang="es-ES" sz="1600" dirty="0"/>
          </a:p>
        </p:txBody>
      </p:sp>
      <p:pic>
        <p:nvPicPr>
          <p:cNvPr id="4" name="Picture 3"/>
          <p:cNvPicPr>
            <a:picLocks noChangeAspect="1"/>
          </p:cNvPicPr>
          <p:nvPr/>
        </p:nvPicPr>
        <p:blipFill>
          <a:blip r:embed="rId2"/>
          <a:stretch>
            <a:fillRect/>
          </a:stretch>
        </p:blipFill>
        <p:spPr>
          <a:xfrm>
            <a:off x="302400" y="1183209"/>
            <a:ext cx="6234240" cy="1072169"/>
          </a:xfrm>
          <a:prstGeom prst="rect">
            <a:avLst/>
          </a:prstGeom>
        </p:spPr>
      </p:pic>
      <p:pic>
        <p:nvPicPr>
          <p:cNvPr id="8" name="Picture 7"/>
          <p:cNvPicPr>
            <a:picLocks noChangeAspect="1"/>
          </p:cNvPicPr>
          <p:nvPr/>
        </p:nvPicPr>
        <p:blipFill>
          <a:blip r:embed="rId3"/>
          <a:stretch>
            <a:fillRect/>
          </a:stretch>
        </p:blipFill>
        <p:spPr>
          <a:xfrm>
            <a:off x="302400" y="2271630"/>
            <a:ext cx="8326408" cy="4469738"/>
          </a:xfrm>
          <a:prstGeom prst="rect">
            <a:avLst/>
          </a:prstGeom>
        </p:spPr>
      </p:pic>
    </p:spTree>
    <p:extLst>
      <p:ext uri="{BB962C8B-B14F-4D97-AF65-F5344CB8AC3E}">
        <p14:creationId xmlns:p14="http://schemas.microsoft.com/office/powerpoint/2010/main" val="2467988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5641093" y="2345680"/>
            <a:ext cx="6480259" cy="3484156"/>
          </a:xfrm>
          <a:prstGeom prst="rect">
            <a:avLst/>
          </a:prstGeom>
        </p:spPr>
      </p:pic>
      <p:sp>
        <p:nvSpPr>
          <p:cNvPr id="2" name="Title 1"/>
          <p:cNvSpPr>
            <a:spLocks noGrp="1"/>
          </p:cNvSpPr>
          <p:nvPr>
            <p:ph type="title"/>
          </p:nvPr>
        </p:nvSpPr>
        <p:spPr/>
        <p:txBody>
          <a:bodyPr/>
          <a:lstStyle/>
          <a:p>
            <a:r>
              <a:rPr lang="en-US" dirty="0"/>
              <a:t>IMPRIMIR PO -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po</a:t>
            </a:r>
            <a:r>
              <a:rPr lang="en-US" dirty="0">
                <a:latin typeface="Arial" panose="020B0604020202020204" pitchFamily="34" charset="0"/>
                <a:cs typeface="Arial" panose="020B0604020202020204" pitchFamily="34" charset="0"/>
              </a:rPr>
              <a:t> 4 6)</a:t>
            </a: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23</a:t>
            </a:fld>
            <a:endParaRPr lang="es-ES" noProof="0" dirty="0"/>
          </a:p>
        </p:txBody>
      </p:sp>
      <p:sp>
        <p:nvSpPr>
          <p:cNvPr id="10" name="Content Placeholder 3"/>
          <p:cNvSpPr txBox="1">
            <a:spLocks/>
          </p:cNvSpPr>
          <p:nvPr/>
        </p:nvSpPr>
        <p:spPr>
          <a:xfrm>
            <a:off x="3192984" y="2472402"/>
            <a:ext cx="2142450" cy="424563"/>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b="1" dirty="0"/>
              <a:t>1. Cambiar a email</a:t>
            </a:r>
          </a:p>
        </p:txBody>
      </p:sp>
      <p:sp>
        <p:nvSpPr>
          <p:cNvPr id="13" name="Content Placeholder 3"/>
          <p:cNvSpPr txBox="1">
            <a:spLocks/>
          </p:cNvSpPr>
          <p:nvPr/>
        </p:nvSpPr>
        <p:spPr>
          <a:xfrm>
            <a:off x="7826565" y="474661"/>
            <a:ext cx="4141377" cy="60271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También hay una MACRO para imprimir de manera masiva,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pic>
        <p:nvPicPr>
          <p:cNvPr id="9" name="Picture 8"/>
          <p:cNvPicPr>
            <a:picLocks noChangeAspect="1"/>
          </p:cNvPicPr>
          <p:nvPr/>
        </p:nvPicPr>
        <p:blipFill rotWithShape="1">
          <a:blip r:embed="rId3"/>
          <a:srcRect b="68355"/>
          <a:stretch/>
        </p:blipFill>
        <p:spPr>
          <a:xfrm>
            <a:off x="158428" y="1395819"/>
            <a:ext cx="5365556" cy="911461"/>
          </a:xfrm>
          <a:prstGeom prst="rect">
            <a:avLst/>
          </a:prstGeom>
        </p:spPr>
      </p:pic>
      <p:pic>
        <p:nvPicPr>
          <p:cNvPr id="14" name="Picture 13"/>
          <p:cNvPicPr>
            <a:picLocks noChangeAspect="1"/>
          </p:cNvPicPr>
          <p:nvPr/>
        </p:nvPicPr>
        <p:blipFill>
          <a:blip r:embed="rId4"/>
          <a:stretch>
            <a:fillRect/>
          </a:stretch>
        </p:blipFill>
        <p:spPr>
          <a:xfrm>
            <a:off x="209992" y="3013544"/>
            <a:ext cx="5313992" cy="2863728"/>
          </a:xfrm>
          <a:prstGeom prst="rect">
            <a:avLst/>
          </a:prstGeom>
        </p:spPr>
      </p:pic>
      <p:sp>
        <p:nvSpPr>
          <p:cNvPr id="16" name="Content Placeholder 3"/>
          <p:cNvSpPr txBox="1">
            <a:spLocks/>
          </p:cNvSpPr>
          <p:nvPr/>
        </p:nvSpPr>
        <p:spPr>
          <a:xfrm>
            <a:off x="3215680" y="3243847"/>
            <a:ext cx="2142450" cy="879560"/>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b="1" dirty="0"/>
              <a:t>2. Escribir R </a:t>
            </a:r>
          </a:p>
          <a:p>
            <a:pPr marL="0" indent="0">
              <a:lnSpc>
                <a:spcPct val="100000"/>
              </a:lnSpc>
              <a:spcBef>
                <a:spcPts val="0"/>
              </a:spcBef>
              <a:buNone/>
            </a:pPr>
            <a:r>
              <a:rPr lang="es-ES" sz="1600" b="1" dirty="0"/>
              <a:t>3. Escribir S</a:t>
            </a:r>
          </a:p>
          <a:p>
            <a:pPr marL="0" indent="0">
              <a:lnSpc>
                <a:spcPct val="100000"/>
              </a:lnSpc>
              <a:spcBef>
                <a:spcPts val="0"/>
              </a:spcBef>
              <a:buNone/>
            </a:pPr>
            <a:r>
              <a:rPr lang="es-ES" sz="1600" b="1" dirty="0"/>
              <a:t>4. Escribir la PO</a:t>
            </a:r>
          </a:p>
        </p:txBody>
      </p:sp>
      <p:sp>
        <p:nvSpPr>
          <p:cNvPr id="17" name="Content Placeholder 3"/>
          <p:cNvSpPr txBox="1">
            <a:spLocks/>
          </p:cNvSpPr>
          <p:nvPr/>
        </p:nvSpPr>
        <p:spPr>
          <a:xfrm>
            <a:off x="6528048" y="1345587"/>
            <a:ext cx="4502450" cy="879560"/>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600" b="1" dirty="0"/>
              <a:t>5. Asegurar que el correo este correcto </a:t>
            </a:r>
          </a:p>
          <a:p>
            <a:pPr marL="0" indent="0">
              <a:lnSpc>
                <a:spcPct val="100000"/>
              </a:lnSpc>
              <a:spcBef>
                <a:spcPts val="0"/>
              </a:spcBef>
              <a:buNone/>
            </a:pPr>
            <a:r>
              <a:rPr lang="es-ES" sz="1600" b="1" dirty="0"/>
              <a:t>6. Escribir título</a:t>
            </a:r>
          </a:p>
          <a:p>
            <a:pPr marL="0" indent="0">
              <a:lnSpc>
                <a:spcPct val="100000"/>
              </a:lnSpc>
              <a:spcBef>
                <a:spcPts val="0"/>
              </a:spcBef>
              <a:buNone/>
            </a:pPr>
            <a:r>
              <a:rPr lang="es-ES" sz="1600" b="1" dirty="0"/>
              <a:t>7. Escribir nombre del archivo (terminar con .</a:t>
            </a:r>
            <a:r>
              <a:rPr lang="es-ES" sz="1600" b="1" dirty="0" err="1"/>
              <a:t>pdf</a:t>
            </a:r>
            <a:r>
              <a:rPr lang="es-ES" sz="1600" b="1" dirty="0"/>
              <a:t>)</a:t>
            </a:r>
          </a:p>
        </p:txBody>
      </p:sp>
      <p:sp>
        <p:nvSpPr>
          <p:cNvPr id="18" name="Rectangle 17"/>
          <p:cNvSpPr/>
          <p:nvPr/>
        </p:nvSpPr>
        <p:spPr>
          <a:xfrm>
            <a:off x="2135561" y="1785367"/>
            <a:ext cx="576064" cy="3238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07568" y="3243847"/>
            <a:ext cx="296539" cy="3238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16297" y="4087758"/>
            <a:ext cx="935287" cy="3238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1278" y="3093976"/>
            <a:ext cx="3458434" cy="6113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2351584" y="2127948"/>
            <a:ext cx="720080" cy="53937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3"/>
          </p:cNvCxnSpPr>
          <p:nvPr/>
        </p:nvCxnSpPr>
        <p:spPr>
          <a:xfrm flipH="1">
            <a:off x="2504107" y="3387400"/>
            <a:ext cx="688877" cy="1838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8693" y="3941569"/>
            <a:ext cx="724291" cy="30812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544272" y="2297618"/>
            <a:ext cx="0" cy="65965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18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HOLD DISCREPANCIES</a:t>
            </a: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24</a:t>
            </a:fld>
            <a:endParaRPr lang="es-ES" noProof="0" dirty="0"/>
          </a:p>
        </p:txBody>
      </p:sp>
      <p:sp>
        <p:nvSpPr>
          <p:cNvPr id="4" name="Content Placeholder 3"/>
          <p:cNvSpPr>
            <a:spLocks noGrp="1"/>
          </p:cNvSpPr>
          <p:nvPr>
            <p:ph idx="1"/>
          </p:nvPr>
        </p:nvSpPr>
        <p:spPr>
          <a:xfrm>
            <a:off x="333414" y="1505366"/>
            <a:ext cx="11161240" cy="4351338"/>
          </a:xfrm>
        </p:spPr>
        <p:txBody>
          <a:bodyPr>
            <a:noAutofit/>
          </a:bodyPr>
          <a:lstStyle/>
          <a:p>
            <a:pPr marL="0" indent="0" algn="just">
              <a:buNone/>
            </a:pPr>
            <a:r>
              <a:rPr lang="es-ES" sz="1800" dirty="0"/>
              <a:t>Cuando un material no puede ingresarse recibirse en el sistema, se genera un HOLD. Los más comunes son:</a:t>
            </a:r>
          </a:p>
          <a:p>
            <a:pPr algn="just"/>
            <a:r>
              <a:rPr lang="es-ES" sz="1800" b="1" dirty="0"/>
              <a:t>Falta de </a:t>
            </a:r>
            <a:r>
              <a:rPr lang="es-ES" sz="1800" b="1" dirty="0" err="1"/>
              <a:t>Packing</a:t>
            </a:r>
            <a:r>
              <a:rPr lang="es-ES" sz="1800" b="1" dirty="0"/>
              <a:t>/Documentos:</a:t>
            </a:r>
            <a:r>
              <a:rPr lang="es-ES" sz="1800" dirty="0"/>
              <a:t> Material que llega a planta sin papelería, se necesita el </a:t>
            </a:r>
            <a:r>
              <a:rPr lang="es-ES" sz="1800" dirty="0" err="1"/>
              <a:t>packing</a:t>
            </a:r>
            <a:r>
              <a:rPr lang="es-ES" sz="1800" dirty="0"/>
              <a:t> slip original del proveedor donde contenga la información del material.</a:t>
            </a:r>
          </a:p>
          <a:p>
            <a:pPr algn="just"/>
            <a:r>
              <a:rPr lang="es-ES" sz="1800" b="1" dirty="0"/>
              <a:t>Cantidad:</a:t>
            </a:r>
            <a:r>
              <a:rPr lang="es-ES" sz="1800" dirty="0"/>
              <a:t> Si no coincide la cantidad física con la papelería, se necesita conseguir el correcto.</a:t>
            </a:r>
            <a:endParaRPr lang="es-ES" sz="1800" b="1" dirty="0">
              <a:solidFill>
                <a:srgbClr val="FF0000"/>
              </a:solidFill>
            </a:endParaRPr>
          </a:p>
          <a:p>
            <a:pPr algn="just"/>
            <a:r>
              <a:rPr lang="es-ES" sz="1800" b="1" dirty="0"/>
              <a:t>PO sin balance:</a:t>
            </a:r>
            <a:r>
              <a:rPr lang="es-ES" sz="1800" dirty="0"/>
              <a:t> Si la PO/LN que tiene el </a:t>
            </a:r>
            <a:r>
              <a:rPr lang="es-ES" sz="1800" dirty="0" err="1"/>
              <a:t>packing</a:t>
            </a:r>
            <a:r>
              <a:rPr lang="es-ES" sz="1800" dirty="0"/>
              <a:t> slip, no tiene un balance, no se puede recibir el material, se tiene que conseguir la papelería correcta o abrir el balance en la PO/LN correspondiente.</a:t>
            </a:r>
          </a:p>
          <a:p>
            <a:pPr algn="just"/>
            <a:r>
              <a:rPr lang="es-ES" sz="1800" b="1" dirty="0"/>
              <a:t>Discrepancia en </a:t>
            </a:r>
            <a:r>
              <a:rPr lang="es-ES" sz="1800" b="1" dirty="0" err="1"/>
              <a:t>packing</a:t>
            </a:r>
            <a:r>
              <a:rPr lang="es-ES" sz="1800" b="1" dirty="0"/>
              <a:t>: </a:t>
            </a:r>
            <a:r>
              <a:rPr lang="es-ES" sz="1800" dirty="0"/>
              <a:t>Numero de parte no coincide físicamente, se tiene que conseguir el </a:t>
            </a:r>
            <a:r>
              <a:rPr lang="es-ES" sz="1800" dirty="0" err="1"/>
              <a:t>packing</a:t>
            </a:r>
            <a:r>
              <a:rPr lang="es-ES" sz="1800" dirty="0"/>
              <a:t> correcto.</a:t>
            </a:r>
          </a:p>
        </p:txBody>
      </p:sp>
      <p:pic>
        <p:nvPicPr>
          <p:cNvPr id="6" name="Picture 5"/>
          <p:cNvPicPr>
            <a:picLocks noChangeAspect="1"/>
          </p:cNvPicPr>
          <p:nvPr/>
        </p:nvPicPr>
        <p:blipFill>
          <a:blip r:embed="rId2"/>
          <a:stretch>
            <a:fillRect/>
          </a:stretch>
        </p:blipFill>
        <p:spPr>
          <a:xfrm>
            <a:off x="-372" y="3854011"/>
            <a:ext cx="12192372" cy="3000417"/>
          </a:xfrm>
          <a:prstGeom prst="rect">
            <a:avLst/>
          </a:prstGeom>
        </p:spPr>
      </p:pic>
      <p:sp>
        <p:nvSpPr>
          <p:cNvPr id="8" name="Content Placeholder 3"/>
          <p:cNvSpPr txBox="1">
            <a:spLocks/>
          </p:cNvSpPr>
          <p:nvPr/>
        </p:nvSpPr>
        <p:spPr>
          <a:xfrm>
            <a:off x="7824192" y="503587"/>
            <a:ext cx="4141377" cy="641124"/>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t>El material en HOLD no está contabilizado en ningún lugar, </a:t>
            </a:r>
            <a:r>
              <a:rPr lang="es-ES" sz="1600" b="1" u="sng" dirty="0"/>
              <a:t>no se puede ver por sistema.</a:t>
            </a:r>
            <a:endParaRPr lang="es-ES" sz="4400" b="1" i="1" u="sng" dirty="0">
              <a:solidFill>
                <a:srgbClr val="FF0000"/>
              </a:solidFill>
            </a:endParaRPr>
          </a:p>
        </p:txBody>
      </p:sp>
      <p:sp>
        <p:nvSpPr>
          <p:cNvPr id="9" name="Rectangle 8"/>
          <p:cNvSpPr>
            <a:spLocks noChangeArrowheads="1"/>
          </p:cNvSpPr>
          <p:nvPr/>
        </p:nvSpPr>
        <p:spPr bwMode="auto">
          <a:xfrm>
            <a:off x="4871864" y="724068"/>
            <a:ext cx="2808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3"/>
              </a:rPr>
              <a:t>Link Hold 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317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DOCK DISCREPANCIES</a:t>
            </a:r>
            <a:endParaRPr lang="en-US" dirty="0"/>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25</a:t>
            </a:fld>
            <a:endParaRPr lang="es-ES" noProof="0" dirty="0"/>
          </a:p>
        </p:txBody>
      </p:sp>
      <p:sp>
        <p:nvSpPr>
          <p:cNvPr id="4" name="Content Placeholder 3"/>
          <p:cNvSpPr>
            <a:spLocks noGrp="1"/>
          </p:cNvSpPr>
          <p:nvPr>
            <p:ph idx="1"/>
          </p:nvPr>
        </p:nvSpPr>
        <p:spPr>
          <a:xfrm>
            <a:off x="333413" y="1268760"/>
            <a:ext cx="7202747" cy="4587944"/>
          </a:xfrm>
        </p:spPr>
        <p:txBody>
          <a:bodyPr>
            <a:noAutofit/>
          </a:bodyPr>
          <a:lstStyle/>
          <a:p>
            <a:pPr marL="0" indent="0" algn="just">
              <a:buNone/>
            </a:pPr>
            <a:r>
              <a:rPr lang="es-ES" sz="1800" dirty="0"/>
              <a:t>Un “Dock </a:t>
            </a:r>
            <a:r>
              <a:rPr lang="es-ES" sz="1800" dirty="0" err="1"/>
              <a:t>discrepancy</a:t>
            </a:r>
            <a:r>
              <a:rPr lang="es-ES" sz="1800" dirty="0"/>
              <a:t>” Es material detenido en INCOMING (QA) por falta de documentos. Hay 2 formas de cerrar un DOCK:</a:t>
            </a:r>
          </a:p>
          <a:p>
            <a:pPr marL="342900" indent="-342900" algn="just">
              <a:buFont typeface="+mj-lt"/>
              <a:buAutoNum type="arabicPeriod"/>
            </a:pPr>
            <a:r>
              <a:rPr lang="es-ES" sz="1800" dirty="0"/>
              <a:t>Pedir la papelería al proveedor y esperar, para cargarlo en el </a:t>
            </a:r>
            <a:r>
              <a:rPr lang="es-ES" sz="1800" dirty="0" err="1"/>
              <a:t>Sharepoint</a:t>
            </a:r>
            <a:r>
              <a:rPr lang="es-ES" sz="1800" dirty="0"/>
              <a:t> </a:t>
            </a:r>
          </a:p>
          <a:p>
            <a:pPr marL="342900" indent="-342900" algn="just">
              <a:buFont typeface="+mj-lt"/>
              <a:buAutoNum type="arabicPeriod"/>
            </a:pPr>
            <a:r>
              <a:rPr lang="es-ES" sz="1800" dirty="0"/>
              <a:t>Desviación (es un permiso para recibir el material ASAP) sin el documento(s) faltante(s) en el que el solicitante se compromete a conseguir la papelería a la brevedad, </a:t>
            </a:r>
            <a:r>
              <a:rPr lang="es-ES" sz="1800" b="1" dirty="0"/>
              <a:t>se tiene que conseguir la papelería SI o SI</a:t>
            </a:r>
          </a:p>
          <a:p>
            <a:pPr marL="342900" indent="-342900" algn="just">
              <a:buFont typeface="+mj-lt"/>
              <a:buAutoNum type="arabicPeriod"/>
            </a:pPr>
            <a:endParaRPr lang="es-ES" sz="1800" dirty="0"/>
          </a:p>
        </p:txBody>
      </p:sp>
      <p:pic>
        <p:nvPicPr>
          <p:cNvPr id="9" name="Picture 8"/>
          <p:cNvPicPr>
            <a:picLocks noChangeAspect="1"/>
          </p:cNvPicPr>
          <p:nvPr/>
        </p:nvPicPr>
        <p:blipFill>
          <a:blip r:embed="rId2"/>
          <a:stretch>
            <a:fillRect/>
          </a:stretch>
        </p:blipFill>
        <p:spPr>
          <a:xfrm>
            <a:off x="124" y="3063097"/>
            <a:ext cx="12192000" cy="3794903"/>
          </a:xfrm>
          <a:prstGeom prst="rect">
            <a:avLst/>
          </a:prstGeom>
        </p:spPr>
      </p:pic>
      <p:sp>
        <p:nvSpPr>
          <p:cNvPr id="14" name="Content Placeholder 3"/>
          <p:cNvSpPr txBox="1">
            <a:spLocks/>
          </p:cNvSpPr>
          <p:nvPr/>
        </p:nvSpPr>
        <p:spPr>
          <a:xfrm>
            <a:off x="7779674" y="1633218"/>
            <a:ext cx="4141377" cy="1212582"/>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err="1"/>
              <a:t>Sharepoint</a:t>
            </a:r>
            <a:r>
              <a:rPr lang="es-ES" sz="1600" dirty="0"/>
              <a:t> no está ligado a ROYAL, por lo que no es 100% un reflejo de lo que hay en sistema</a:t>
            </a:r>
            <a:br>
              <a:rPr lang="es-ES" sz="1600" dirty="0"/>
            </a:br>
            <a:r>
              <a:rPr lang="es-ES" sz="1600" dirty="0"/>
              <a:t> Para ver todos los DOCK abiertos, ve a:</a:t>
            </a:r>
            <a:br>
              <a:rPr lang="es-ES" sz="1600" dirty="0"/>
            </a:br>
            <a:r>
              <a:rPr lang="es-ES" b="1" dirty="0"/>
              <a:t>PO 4 20</a:t>
            </a:r>
            <a:endParaRPr lang="es-ES" sz="4400" b="1" i="1" u="sng" dirty="0">
              <a:solidFill>
                <a:srgbClr val="FF0000"/>
              </a:solidFill>
            </a:endParaRPr>
          </a:p>
        </p:txBody>
      </p:sp>
      <p:sp>
        <p:nvSpPr>
          <p:cNvPr id="17" name="Rectangle 9"/>
          <p:cNvSpPr>
            <a:spLocks noChangeArrowheads="1"/>
          </p:cNvSpPr>
          <p:nvPr/>
        </p:nvSpPr>
        <p:spPr bwMode="auto">
          <a:xfrm>
            <a:off x="4655840" y="692696"/>
            <a:ext cx="30243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3"/>
              </a:rPr>
              <a:t>Link Dock 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171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3567"/>
          <a:stretch/>
        </p:blipFill>
        <p:spPr>
          <a:xfrm>
            <a:off x="12485" y="3846511"/>
            <a:ext cx="12179515" cy="3398913"/>
          </a:xfrm>
          <a:prstGeom prst="rect">
            <a:avLst/>
          </a:prstGeom>
        </p:spPr>
      </p:pic>
      <p:sp>
        <p:nvSpPr>
          <p:cNvPr id="2" name="Title 1"/>
          <p:cNvSpPr>
            <a:spLocks noGrp="1"/>
          </p:cNvSpPr>
          <p:nvPr>
            <p:ph type="title"/>
          </p:nvPr>
        </p:nvSpPr>
        <p:spPr/>
        <p:txBody>
          <a:bodyPr/>
          <a:lstStyle/>
          <a:p>
            <a:r>
              <a:rPr lang="en-US" dirty="0" err="1"/>
              <a:t>Facturas</a:t>
            </a:r>
            <a:r>
              <a:rPr lang="en-US" dirty="0"/>
              <a:t> </a:t>
            </a:r>
            <a:r>
              <a:rPr lang="en-US" dirty="0" err="1"/>
              <a:t>problema</a:t>
            </a:r>
            <a:endParaRPr lang="en-US" dirty="0"/>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26</a:t>
            </a:fld>
            <a:endParaRPr lang="es-ES" noProof="0" dirty="0"/>
          </a:p>
        </p:txBody>
      </p:sp>
      <p:sp>
        <p:nvSpPr>
          <p:cNvPr id="4" name="Content Placeholder 3"/>
          <p:cNvSpPr>
            <a:spLocks noGrp="1"/>
          </p:cNvSpPr>
          <p:nvPr>
            <p:ph idx="1"/>
          </p:nvPr>
        </p:nvSpPr>
        <p:spPr>
          <a:xfrm>
            <a:off x="333414" y="1505366"/>
            <a:ext cx="11161240" cy="4351338"/>
          </a:xfrm>
        </p:spPr>
        <p:txBody>
          <a:bodyPr>
            <a:noAutofit/>
          </a:bodyPr>
          <a:lstStyle/>
          <a:p>
            <a:pPr marL="0" indent="0" algn="just">
              <a:buNone/>
            </a:pPr>
            <a:r>
              <a:rPr lang="es-ES" sz="1800" dirty="0"/>
              <a:t>Es crucial cerrar las facturas de manera oportuna porque el no hacerlo puede generar varios problemas que impactan directamente en la capacidad de realizar pagos y en la gestión financiera de la empresa. Aquí te explico por qué:</a:t>
            </a:r>
          </a:p>
          <a:p>
            <a:pPr algn="just"/>
            <a:r>
              <a:rPr lang="es-ES" sz="1800" b="1" dirty="0"/>
              <a:t>Impacto en el flujo de caja:</a:t>
            </a:r>
            <a:r>
              <a:rPr lang="es-ES" sz="1800" dirty="0"/>
              <a:t> Si las facturas no se cierran, afectarán en el futuro a nuestro flujo de efectivo.</a:t>
            </a:r>
          </a:p>
          <a:p>
            <a:pPr algn="just"/>
            <a:r>
              <a:rPr lang="es-ES" sz="1800" b="1" dirty="0"/>
              <a:t>Retrasos en pagos:</a:t>
            </a:r>
            <a:r>
              <a:rPr lang="es-ES" sz="1800" dirty="0"/>
              <a:t> Las facturas que no se cierran correctamente pueden generar demoras en los pagos a los proveedores, lo que nos pone en riesgo de </a:t>
            </a:r>
            <a:r>
              <a:rPr lang="es-ES" sz="1800" b="1" dirty="0">
                <a:solidFill>
                  <a:srgbClr val="FF0000"/>
                </a:solidFill>
              </a:rPr>
              <a:t>“CREDIT HOLD”</a:t>
            </a:r>
          </a:p>
          <a:p>
            <a:pPr algn="just"/>
            <a:r>
              <a:rPr lang="es-ES" sz="1800" b="1" dirty="0"/>
              <a:t>Riesgo de sanciones:</a:t>
            </a:r>
            <a:r>
              <a:rPr lang="es-ES" sz="1800" dirty="0"/>
              <a:t> En algunos casos, no cerrar las facturas a tiempo puede tener consecuencias legales o fiscales.</a:t>
            </a:r>
          </a:p>
        </p:txBody>
      </p:sp>
      <p:sp>
        <p:nvSpPr>
          <p:cNvPr id="13" name="Content Placeholder 3"/>
          <p:cNvSpPr txBox="1">
            <a:spLocks/>
          </p:cNvSpPr>
          <p:nvPr/>
        </p:nvSpPr>
        <p:spPr>
          <a:xfrm>
            <a:off x="7824192" y="246621"/>
            <a:ext cx="4141377" cy="102790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Tenemos un ARCHIVO que cruza lo recibido contra las facturas problema para saber que se puede cerrar ASAP,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sp>
        <p:nvSpPr>
          <p:cNvPr id="7" name="Rectangle 7"/>
          <p:cNvSpPr>
            <a:spLocks noChangeArrowheads="1"/>
          </p:cNvSpPr>
          <p:nvPr/>
        </p:nvSpPr>
        <p:spPr bwMode="auto">
          <a:xfrm>
            <a:off x="4871864" y="760575"/>
            <a:ext cx="2304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3"/>
              </a:rPr>
              <a:t>Link 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5369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ROYAL WEB – PURCHASE ORDERS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27</a:t>
            </a:fld>
            <a:endParaRPr lang="es-ES" noProof="0" dirty="0"/>
          </a:p>
        </p:txBody>
      </p:sp>
      <p:sp>
        <p:nvSpPr>
          <p:cNvPr id="4" name="Content Placeholder 3"/>
          <p:cNvSpPr>
            <a:spLocks noGrp="1"/>
          </p:cNvSpPr>
          <p:nvPr>
            <p:ph idx="1"/>
          </p:nvPr>
        </p:nvSpPr>
        <p:spPr>
          <a:xfrm>
            <a:off x="515938" y="1319792"/>
            <a:ext cx="11142218" cy="1173104"/>
          </a:xfrm>
        </p:spPr>
        <p:txBody>
          <a:bodyPr>
            <a:normAutofit/>
          </a:bodyPr>
          <a:lstStyle/>
          <a:p>
            <a:pPr marL="0" indent="0">
              <a:buNone/>
            </a:pPr>
            <a:r>
              <a:rPr lang="es-MX" sz="1800" dirty="0"/>
              <a:t>Para la mejor visualización del OOR en tiempo real, puedes usar Royal Web, aquí una explicación de cada parámetro</a:t>
            </a:r>
            <a:r>
              <a:rPr lang="en-US" sz="1800" dirty="0"/>
              <a:t>.</a:t>
            </a:r>
            <a:br>
              <a:rPr lang="en-US" sz="1800" dirty="0"/>
            </a:br>
            <a:r>
              <a:rPr lang="en-US" sz="1800" dirty="0">
                <a:solidFill>
                  <a:srgbClr val="FF0000"/>
                </a:solidFill>
              </a:rPr>
              <a:t>“*”</a:t>
            </a:r>
            <a:r>
              <a:rPr lang="en-US" sz="1800" dirty="0"/>
              <a:t> </a:t>
            </a:r>
            <a:r>
              <a:rPr lang="en-US" sz="1800" dirty="0" err="1"/>
              <a:t>es</a:t>
            </a:r>
            <a:r>
              <a:rPr lang="en-US" sz="1800" dirty="0"/>
              <a:t> un </a:t>
            </a:r>
            <a:r>
              <a:rPr lang="en-US" sz="1800" dirty="0" err="1"/>
              <a:t>comod</a:t>
            </a:r>
            <a:r>
              <a:rPr lang="es-MX" sz="1800" dirty="0" err="1"/>
              <a:t>ín</a:t>
            </a:r>
            <a:r>
              <a:rPr lang="es-MX" sz="1800" dirty="0"/>
              <a:t>, </a:t>
            </a:r>
            <a:r>
              <a:rPr lang="es-MX" sz="1800" b="1" dirty="0">
                <a:solidFill>
                  <a:srgbClr val="FF0000"/>
                </a:solidFill>
              </a:rPr>
              <a:t>“!”</a:t>
            </a:r>
            <a:r>
              <a:rPr lang="es-MX" sz="1800" dirty="0"/>
              <a:t> es una excepción</a:t>
            </a:r>
          </a:p>
        </p:txBody>
      </p:sp>
      <p:pic>
        <p:nvPicPr>
          <p:cNvPr id="6" name="Picture 5"/>
          <p:cNvPicPr>
            <a:picLocks noChangeAspect="1"/>
          </p:cNvPicPr>
          <p:nvPr/>
        </p:nvPicPr>
        <p:blipFill>
          <a:blip r:embed="rId2"/>
          <a:stretch>
            <a:fillRect/>
          </a:stretch>
        </p:blipFill>
        <p:spPr>
          <a:xfrm>
            <a:off x="263352" y="1988841"/>
            <a:ext cx="11809312" cy="1268114"/>
          </a:xfrm>
          <a:prstGeom prst="rect">
            <a:avLst/>
          </a:prstGeom>
        </p:spPr>
      </p:pic>
      <p:sp>
        <p:nvSpPr>
          <p:cNvPr id="7" name="Rectangle 6"/>
          <p:cNvSpPr/>
          <p:nvPr/>
        </p:nvSpPr>
        <p:spPr>
          <a:xfrm>
            <a:off x="3143672" y="2550325"/>
            <a:ext cx="1080120" cy="4466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txBox="1">
            <a:spLocks/>
          </p:cNvSpPr>
          <p:nvPr/>
        </p:nvSpPr>
        <p:spPr>
          <a:xfrm>
            <a:off x="2567608" y="3319468"/>
            <a:ext cx="2232248" cy="904049"/>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s-ES" sz="1600" dirty="0"/>
              <a:t>El sistema buscará cualquier PO que empiece con “EZ0666”</a:t>
            </a:r>
          </a:p>
        </p:txBody>
      </p:sp>
      <p:sp>
        <p:nvSpPr>
          <p:cNvPr id="9" name="Content Placeholder 3"/>
          <p:cNvSpPr txBox="1">
            <a:spLocks/>
          </p:cNvSpPr>
          <p:nvPr/>
        </p:nvSpPr>
        <p:spPr>
          <a:xfrm>
            <a:off x="6312024" y="3319468"/>
            <a:ext cx="2232248" cy="904049"/>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s-ES" sz="1600" dirty="0"/>
              <a:t>El sistema buscará cualquier </a:t>
            </a:r>
            <a:r>
              <a:rPr lang="es-ES" sz="1600" dirty="0" err="1"/>
              <a:t>vendor</a:t>
            </a:r>
            <a:r>
              <a:rPr lang="es-ES" sz="1600" dirty="0"/>
              <a:t> a excepción de “EZ0663”</a:t>
            </a:r>
          </a:p>
        </p:txBody>
      </p:sp>
      <p:sp>
        <p:nvSpPr>
          <p:cNvPr id="10" name="Rectangle 9"/>
          <p:cNvSpPr/>
          <p:nvPr/>
        </p:nvSpPr>
        <p:spPr>
          <a:xfrm>
            <a:off x="6816080" y="2550325"/>
            <a:ext cx="792088" cy="4466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691252" y="2479840"/>
            <a:ext cx="1653220" cy="83493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p:cNvSpPr txBox="1">
            <a:spLocks/>
          </p:cNvSpPr>
          <p:nvPr/>
        </p:nvSpPr>
        <p:spPr>
          <a:xfrm>
            <a:off x="8737128" y="3397282"/>
            <a:ext cx="1656184" cy="1111838"/>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s-ES" sz="1600" dirty="0"/>
              <a:t>El sistema buscará cualquier orden dentro de estas fechas</a:t>
            </a:r>
          </a:p>
        </p:txBody>
      </p:sp>
      <p:sp>
        <p:nvSpPr>
          <p:cNvPr id="13" name="Content Placeholder 3"/>
          <p:cNvSpPr txBox="1">
            <a:spLocks/>
          </p:cNvSpPr>
          <p:nvPr/>
        </p:nvSpPr>
        <p:spPr>
          <a:xfrm>
            <a:off x="407368" y="4586667"/>
            <a:ext cx="11142218" cy="1482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1800" b="1" dirty="0">
                <a:solidFill>
                  <a:srgbClr val="002060"/>
                </a:solidFill>
              </a:rPr>
              <a:t>PO </a:t>
            </a:r>
            <a:r>
              <a:rPr lang="es-MX" sz="1800" b="1" dirty="0" err="1">
                <a:solidFill>
                  <a:srgbClr val="002060"/>
                </a:solidFill>
              </a:rPr>
              <a:t>Type</a:t>
            </a:r>
            <a:r>
              <a:rPr lang="es-MX" sz="1800" b="1" dirty="0">
                <a:solidFill>
                  <a:srgbClr val="002060"/>
                </a:solidFill>
              </a:rPr>
              <a:t>:</a:t>
            </a:r>
            <a:r>
              <a:rPr lang="es-MX" sz="1500" dirty="0">
                <a:solidFill>
                  <a:srgbClr val="002060"/>
                </a:solidFill>
              </a:rPr>
              <a:t> “P” Compra / “O” OSP (</a:t>
            </a:r>
            <a:r>
              <a:rPr lang="es-MX" sz="1500" dirty="0" err="1">
                <a:solidFill>
                  <a:srgbClr val="002060"/>
                </a:solidFill>
              </a:rPr>
              <a:t>OutSideProcess</a:t>
            </a:r>
            <a:r>
              <a:rPr lang="es-MX" sz="1500" dirty="0">
                <a:solidFill>
                  <a:srgbClr val="002060"/>
                </a:solidFill>
              </a:rPr>
              <a:t>)</a:t>
            </a:r>
            <a:br>
              <a:rPr lang="es-MX" sz="1800" b="1" dirty="0">
                <a:solidFill>
                  <a:srgbClr val="002060"/>
                </a:solidFill>
              </a:rPr>
            </a:br>
            <a:r>
              <a:rPr lang="es-MX" sz="1800" b="1" dirty="0" err="1">
                <a:solidFill>
                  <a:srgbClr val="002060"/>
                </a:solidFill>
              </a:rPr>
              <a:t>Opn</a:t>
            </a:r>
            <a:r>
              <a:rPr lang="es-MX" sz="1800" b="1" dirty="0">
                <a:solidFill>
                  <a:srgbClr val="002060"/>
                </a:solidFill>
              </a:rPr>
              <a:t>-Q: </a:t>
            </a:r>
            <a:r>
              <a:rPr lang="es-MX" sz="1500" dirty="0">
                <a:solidFill>
                  <a:srgbClr val="002060"/>
                </a:solidFill>
              </a:rPr>
              <a:t>“Yes” Mostrar solo PO con balance abierto / “No” Mostrar PO sin Balance / “</a:t>
            </a:r>
            <a:r>
              <a:rPr lang="es-MX" sz="1500" dirty="0" err="1">
                <a:solidFill>
                  <a:srgbClr val="002060"/>
                </a:solidFill>
              </a:rPr>
              <a:t>Both</a:t>
            </a:r>
            <a:r>
              <a:rPr lang="es-MX" sz="1500" dirty="0">
                <a:solidFill>
                  <a:srgbClr val="002060"/>
                </a:solidFill>
              </a:rPr>
              <a:t>” ambas</a:t>
            </a:r>
            <a:br>
              <a:rPr lang="es-MX" sz="1500" dirty="0">
                <a:solidFill>
                  <a:srgbClr val="002060"/>
                </a:solidFill>
              </a:rPr>
            </a:br>
            <a:r>
              <a:rPr lang="es-MX" sz="1800" b="1" dirty="0" err="1">
                <a:solidFill>
                  <a:srgbClr val="002060"/>
                </a:solidFill>
              </a:rPr>
              <a:t>Past</a:t>
            </a:r>
            <a:r>
              <a:rPr lang="es-MX" sz="1800" b="1" dirty="0">
                <a:solidFill>
                  <a:srgbClr val="002060"/>
                </a:solidFill>
              </a:rPr>
              <a:t>-D: </a:t>
            </a:r>
            <a:r>
              <a:rPr lang="es-MX" sz="1500" dirty="0">
                <a:solidFill>
                  <a:srgbClr val="002060"/>
                </a:solidFill>
              </a:rPr>
              <a:t>“Yes” Mostrar solo PO con </a:t>
            </a:r>
            <a:r>
              <a:rPr lang="es-MX" sz="1500" dirty="0" err="1">
                <a:solidFill>
                  <a:srgbClr val="002060"/>
                </a:solidFill>
              </a:rPr>
              <a:t>Past</a:t>
            </a:r>
            <a:r>
              <a:rPr lang="es-MX" sz="1500" dirty="0">
                <a:solidFill>
                  <a:srgbClr val="002060"/>
                </a:solidFill>
              </a:rPr>
              <a:t> </a:t>
            </a:r>
            <a:r>
              <a:rPr lang="es-MX" sz="1500" dirty="0" err="1">
                <a:solidFill>
                  <a:srgbClr val="002060"/>
                </a:solidFill>
              </a:rPr>
              <a:t>Due</a:t>
            </a:r>
            <a:r>
              <a:rPr lang="es-MX" sz="1500" dirty="0">
                <a:solidFill>
                  <a:srgbClr val="002060"/>
                </a:solidFill>
              </a:rPr>
              <a:t> / “No” Mostrar PO sin </a:t>
            </a:r>
            <a:r>
              <a:rPr lang="es-MX" sz="1500" dirty="0" err="1">
                <a:solidFill>
                  <a:srgbClr val="002060"/>
                </a:solidFill>
              </a:rPr>
              <a:t>Past</a:t>
            </a:r>
            <a:r>
              <a:rPr lang="es-MX" sz="1500" dirty="0">
                <a:solidFill>
                  <a:srgbClr val="002060"/>
                </a:solidFill>
              </a:rPr>
              <a:t> </a:t>
            </a:r>
            <a:r>
              <a:rPr lang="es-MX" sz="1500" dirty="0" err="1">
                <a:solidFill>
                  <a:srgbClr val="002060"/>
                </a:solidFill>
              </a:rPr>
              <a:t>due</a:t>
            </a:r>
            <a:r>
              <a:rPr lang="es-MX" sz="1500" dirty="0">
                <a:solidFill>
                  <a:srgbClr val="002060"/>
                </a:solidFill>
              </a:rPr>
              <a:t>/ “</a:t>
            </a:r>
            <a:r>
              <a:rPr lang="es-MX" sz="1500" dirty="0" err="1">
                <a:solidFill>
                  <a:srgbClr val="002060"/>
                </a:solidFill>
              </a:rPr>
              <a:t>Both</a:t>
            </a:r>
            <a:r>
              <a:rPr lang="es-MX" sz="1500" dirty="0">
                <a:solidFill>
                  <a:srgbClr val="002060"/>
                </a:solidFill>
              </a:rPr>
              <a:t>” ambas</a:t>
            </a:r>
            <a:br>
              <a:rPr lang="es-MX" sz="1800" b="1" dirty="0">
                <a:solidFill>
                  <a:srgbClr val="002060"/>
                </a:solidFill>
              </a:rPr>
            </a:br>
            <a:r>
              <a:rPr lang="es-MX" sz="1800" b="1" dirty="0" err="1">
                <a:solidFill>
                  <a:srgbClr val="002060"/>
                </a:solidFill>
              </a:rPr>
              <a:t>Past-Revsd</a:t>
            </a:r>
            <a:r>
              <a:rPr lang="es-MX" sz="1800" b="1" dirty="0">
                <a:solidFill>
                  <a:srgbClr val="002060"/>
                </a:solidFill>
              </a:rPr>
              <a:t>:</a:t>
            </a:r>
            <a:r>
              <a:rPr lang="es-MX" sz="1500" dirty="0">
                <a:solidFill>
                  <a:srgbClr val="002060"/>
                </a:solidFill>
              </a:rPr>
              <a:t>“Yes” Mostrar solo PO con Revise </a:t>
            </a:r>
            <a:r>
              <a:rPr lang="es-MX" sz="1500" dirty="0" err="1">
                <a:solidFill>
                  <a:srgbClr val="002060"/>
                </a:solidFill>
              </a:rPr>
              <a:t>Prom</a:t>
            </a:r>
            <a:r>
              <a:rPr lang="es-MX" sz="1500" dirty="0">
                <a:solidFill>
                  <a:srgbClr val="002060"/>
                </a:solidFill>
              </a:rPr>
              <a:t> Date en </a:t>
            </a:r>
            <a:r>
              <a:rPr lang="es-MX" sz="1500" dirty="0" err="1">
                <a:solidFill>
                  <a:srgbClr val="002060"/>
                </a:solidFill>
              </a:rPr>
              <a:t>Past</a:t>
            </a:r>
            <a:r>
              <a:rPr lang="es-MX" sz="1500" dirty="0">
                <a:solidFill>
                  <a:srgbClr val="002060"/>
                </a:solidFill>
              </a:rPr>
              <a:t> </a:t>
            </a:r>
            <a:r>
              <a:rPr lang="es-MX" sz="1500" dirty="0" err="1">
                <a:solidFill>
                  <a:srgbClr val="002060"/>
                </a:solidFill>
              </a:rPr>
              <a:t>Due</a:t>
            </a:r>
            <a:r>
              <a:rPr lang="es-MX" sz="1500" dirty="0">
                <a:solidFill>
                  <a:srgbClr val="002060"/>
                </a:solidFill>
              </a:rPr>
              <a:t> / “No” Mostrar PO sin Revise </a:t>
            </a:r>
            <a:r>
              <a:rPr lang="es-MX" sz="1500" dirty="0" err="1">
                <a:solidFill>
                  <a:srgbClr val="002060"/>
                </a:solidFill>
              </a:rPr>
              <a:t>Prom</a:t>
            </a:r>
            <a:r>
              <a:rPr lang="es-MX" sz="1500" dirty="0">
                <a:solidFill>
                  <a:srgbClr val="002060"/>
                </a:solidFill>
              </a:rPr>
              <a:t> Date en </a:t>
            </a:r>
            <a:r>
              <a:rPr lang="es-MX" sz="1500" dirty="0" err="1">
                <a:solidFill>
                  <a:srgbClr val="002060"/>
                </a:solidFill>
              </a:rPr>
              <a:t>Past</a:t>
            </a:r>
            <a:r>
              <a:rPr lang="es-MX" sz="1500" dirty="0">
                <a:solidFill>
                  <a:srgbClr val="002060"/>
                </a:solidFill>
              </a:rPr>
              <a:t> </a:t>
            </a:r>
            <a:r>
              <a:rPr lang="es-MX" sz="1500" dirty="0" err="1">
                <a:solidFill>
                  <a:srgbClr val="002060"/>
                </a:solidFill>
              </a:rPr>
              <a:t>due</a:t>
            </a:r>
            <a:r>
              <a:rPr lang="es-MX" sz="1500" dirty="0">
                <a:solidFill>
                  <a:srgbClr val="002060"/>
                </a:solidFill>
              </a:rPr>
              <a:t>/ “</a:t>
            </a:r>
            <a:r>
              <a:rPr lang="es-MX" sz="1500" dirty="0" err="1">
                <a:solidFill>
                  <a:srgbClr val="002060"/>
                </a:solidFill>
              </a:rPr>
              <a:t>Both</a:t>
            </a:r>
            <a:r>
              <a:rPr lang="es-MX" sz="1500" dirty="0">
                <a:solidFill>
                  <a:srgbClr val="002060"/>
                </a:solidFill>
              </a:rPr>
              <a:t>” ambas</a:t>
            </a:r>
            <a:br>
              <a:rPr lang="es-MX" sz="1800" b="1" dirty="0">
                <a:solidFill>
                  <a:srgbClr val="002060"/>
                </a:solidFill>
              </a:rPr>
            </a:br>
            <a:r>
              <a:rPr lang="es-MX" sz="1800" b="1" dirty="0" err="1">
                <a:solidFill>
                  <a:srgbClr val="002060"/>
                </a:solidFill>
              </a:rPr>
              <a:t>Buyer</a:t>
            </a:r>
            <a:r>
              <a:rPr lang="es-MX" sz="1800" b="1" dirty="0">
                <a:solidFill>
                  <a:srgbClr val="002060"/>
                </a:solidFill>
              </a:rPr>
              <a:t>-Cd</a:t>
            </a:r>
            <a:r>
              <a:rPr lang="en-US" sz="1800" b="1" dirty="0">
                <a:solidFill>
                  <a:srgbClr val="002060"/>
                </a:solidFill>
              </a:rPr>
              <a:t>: </a:t>
            </a:r>
            <a:r>
              <a:rPr lang="en-US" sz="1600" dirty="0" err="1">
                <a:solidFill>
                  <a:srgbClr val="002060"/>
                </a:solidFill>
              </a:rPr>
              <a:t>Código</a:t>
            </a:r>
            <a:r>
              <a:rPr lang="en-US" sz="1600" dirty="0">
                <a:solidFill>
                  <a:srgbClr val="002060"/>
                </a:solidFill>
              </a:rPr>
              <a:t> de comprador que </a:t>
            </a:r>
            <a:r>
              <a:rPr lang="en-US" sz="1600" dirty="0" err="1">
                <a:solidFill>
                  <a:srgbClr val="002060"/>
                </a:solidFill>
              </a:rPr>
              <a:t>est</a:t>
            </a:r>
            <a:r>
              <a:rPr lang="es-MX" sz="1600" dirty="0">
                <a:solidFill>
                  <a:srgbClr val="002060"/>
                </a:solidFill>
              </a:rPr>
              <a:t>á en la PO</a:t>
            </a:r>
            <a:endParaRPr lang="es-MX" sz="1800" dirty="0">
              <a:solidFill>
                <a:srgbClr val="002060"/>
              </a:solidFill>
            </a:endParaRPr>
          </a:p>
        </p:txBody>
      </p:sp>
      <p:sp>
        <p:nvSpPr>
          <p:cNvPr id="5" name="Rectangle 4"/>
          <p:cNvSpPr/>
          <p:nvPr/>
        </p:nvSpPr>
        <p:spPr>
          <a:xfrm>
            <a:off x="6888088" y="549340"/>
            <a:ext cx="6096000" cy="646331"/>
          </a:xfrm>
          <a:prstGeom prst="rect">
            <a:avLst/>
          </a:prstGeom>
        </p:spPr>
        <p:txBody>
          <a:bodyPr>
            <a:spAutoFit/>
          </a:bodyPr>
          <a:lstStyle/>
          <a:p>
            <a:r>
              <a:rPr lang="en-US" dirty="0">
                <a:hlinkClick r:id="rId3"/>
              </a:rPr>
              <a:t>http://ezroyal4.ezairinterior.com/cgi-bin/wspd_cgi.sh/WService=wsliveez/wpo/poInq.r</a:t>
            </a:r>
            <a:endParaRPr lang="en-US" dirty="0"/>
          </a:p>
        </p:txBody>
      </p:sp>
    </p:spTree>
    <p:extLst>
      <p:ext uri="{BB962C8B-B14F-4D97-AF65-F5344CB8AC3E}">
        <p14:creationId xmlns:p14="http://schemas.microsoft.com/office/powerpoint/2010/main" val="2360063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3234" y="2971771"/>
            <a:ext cx="11556006" cy="1662938"/>
          </a:xfrm>
          <a:prstGeom prst="rect">
            <a:avLst/>
          </a:prstGeom>
        </p:spPr>
      </p:pic>
      <p:sp>
        <p:nvSpPr>
          <p:cNvPr id="2" name="Title 1"/>
          <p:cNvSpPr>
            <a:spLocks noGrp="1"/>
          </p:cNvSpPr>
          <p:nvPr>
            <p:ph type="title"/>
          </p:nvPr>
        </p:nvSpPr>
        <p:spPr/>
        <p:txBody>
          <a:bodyPr/>
          <a:lstStyle/>
          <a:p>
            <a:r>
              <a:rPr lang="en-US" dirty="0"/>
              <a:t>Como ACTUALIZAR EL SISTEMA - CONFIRMACIÓN</a:t>
            </a: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28</a:t>
            </a:fld>
            <a:endParaRPr lang="es-ES" noProof="0" dirty="0"/>
          </a:p>
        </p:txBody>
      </p:sp>
      <p:sp>
        <p:nvSpPr>
          <p:cNvPr id="4" name="Content Placeholder 3"/>
          <p:cNvSpPr>
            <a:spLocks noGrp="1"/>
          </p:cNvSpPr>
          <p:nvPr>
            <p:ph idx="1"/>
          </p:nvPr>
        </p:nvSpPr>
        <p:spPr>
          <a:xfrm>
            <a:off x="515937" y="1556079"/>
            <a:ext cx="11150601" cy="2012034"/>
          </a:xfrm>
        </p:spPr>
        <p:txBody>
          <a:bodyPr>
            <a:normAutofit/>
          </a:bodyPr>
          <a:lstStyle/>
          <a:p>
            <a:pPr marL="0" indent="0" algn="just">
              <a:buNone/>
            </a:pPr>
            <a:r>
              <a:rPr lang="es-ES" sz="1800" dirty="0"/>
              <a:t>Es fundamental mantener las </a:t>
            </a:r>
            <a:r>
              <a:rPr lang="es-ES" sz="1800" b="1" u="sng" dirty="0"/>
              <a:t>confirmaciones</a:t>
            </a:r>
            <a:r>
              <a:rPr lang="es-ES" sz="1800" dirty="0"/>
              <a:t> en el sistema porque todos los parámetros del sistema depende de la llegada de material.</a:t>
            </a:r>
          </a:p>
          <a:p>
            <a:pPr marL="0" indent="0" algn="just">
              <a:buNone/>
            </a:pPr>
            <a:r>
              <a:rPr lang="es-ES" sz="1800" dirty="0"/>
              <a:t>Si existe una PO abierta </a:t>
            </a:r>
            <a:r>
              <a:rPr lang="es-ES" sz="1800" b="1" dirty="0">
                <a:solidFill>
                  <a:srgbClr val="FF0000"/>
                </a:solidFill>
              </a:rPr>
              <a:t>sin confirmación</a:t>
            </a:r>
            <a:r>
              <a:rPr lang="es-ES" sz="1800" dirty="0"/>
              <a:t>, el sistema la contemplará de la misma forma que una PO confirmada, generando una </a:t>
            </a:r>
            <a:r>
              <a:rPr lang="es-ES" sz="1800" b="1" dirty="0">
                <a:solidFill>
                  <a:srgbClr val="FF0000"/>
                </a:solidFill>
              </a:rPr>
              <a:t>FALSA COBERTURA</a:t>
            </a:r>
            <a:endParaRPr lang="en-US" sz="1800" b="1" dirty="0">
              <a:solidFill>
                <a:srgbClr val="FF0000"/>
              </a:solidFill>
            </a:endParaRPr>
          </a:p>
        </p:txBody>
      </p:sp>
      <p:sp>
        <p:nvSpPr>
          <p:cNvPr id="10" name="Content Placeholder 3"/>
          <p:cNvSpPr txBox="1">
            <a:spLocks/>
          </p:cNvSpPr>
          <p:nvPr/>
        </p:nvSpPr>
        <p:spPr>
          <a:xfrm>
            <a:off x="10056440" y="4720645"/>
            <a:ext cx="2005113" cy="1091552"/>
          </a:xfrm>
          <a:prstGeom prst="rect">
            <a:avLst/>
          </a:prstGeom>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s-ES" sz="1600" dirty="0"/>
              <a:t>Para actualizar</a:t>
            </a:r>
          </a:p>
          <a:p>
            <a:pPr marL="0" indent="0" algn="ctr">
              <a:lnSpc>
                <a:spcPct val="100000"/>
              </a:lnSpc>
              <a:spcBef>
                <a:spcPts val="0"/>
              </a:spcBef>
              <a:buNone/>
            </a:pPr>
            <a:r>
              <a:rPr lang="es-ES" sz="1600" dirty="0"/>
              <a:t>(O agregar una nueva confirmación hay que hacer </a:t>
            </a:r>
            <a:r>
              <a:rPr lang="es-ES" sz="1600" dirty="0" err="1"/>
              <a:t>click</a:t>
            </a:r>
            <a:r>
              <a:rPr lang="es-ES" sz="1600" dirty="0"/>
              <a:t> en la N</a:t>
            </a:r>
          </a:p>
        </p:txBody>
      </p:sp>
      <p:sp>
        <p:nvSpPr>
          <p:cNvPr id="11" name="Rectangle 10"/>
          <p:cNvSpPr/>
          <p:nvPr/>
        </p:nvSpPr>
        <p:spPr>
          <a:xfrm>
            <a:off x="10416480" y="3805618"/>
            <a:ext cx="1450641" cy="46046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3"/>
          <p:cNvSpPr txBox="1">
            <a:spLocks/>
          </p:cNvSpPr>
          <p:nvPr/>
        </p:nvSpPr>
        <p:spPr>
          <a:xfrm>
            <a:off x="407368" y="5389436"/>
            <a:ext cx="4141377" cy="60271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t>También hay una MACRO para hacer confirmar de manera masiva,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sp>
        <p:nvSpPr>
          <p:cNvPr id="6" name="Rectangle 5"/>
          <p:cNvSpPr/>
          <p:nvPr/>
        </p:nvSpPr>
        <p:spPr>
          <a:xfrm>
            <a:off x="421338" y="1100811"/>
            <a:ext cx="11075262" cy="369332"/>
          </a:xfrm>
          <a:prstGeom prst="rect">
            <a:avLst/>
          </a:prstGeom>
        </p:spPr>
        <p:txBody>
          <a:bodyPr wrap="square">
            <a:spAutoFit/>
          </a:bodyPr>
          <a:lstStyle/>
          <a:p>
            <a:r>
              <a:rPr lang="en-US" dirty="0">
                <a:hlinkClick r:id="rId3"/>
              </a:rPr>
              <a:t>http://ezroyal4.ezairinterior.com/cgi-bin/wspd_cgi.sh/WService=wsliveez/wpo/poInq.r</a:t>
            </a:r>
            <a:endParaRPr lang="en-US" dirty="0"/>
          </a:p>
        </p:txBody>
      </p:sp>
    </p:spTree>
    <p:extLst>
      <p:ext uri="{BB962C8B-B14F-4D97-AF65-F5344CB8AC3E}">
        <p14:creationId xmlns:p14="http://schemas.microsoft.com/office/powerpoint/2010/main" val="323045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3207" y="1277805"/>
            <a:ext cx="11808346" cy="5521332"/>
          </a:xfrm>
          <a:prstGeom prst="rect">
            <a:avLst/>
          </a:prstGeom>
        </p:spPr>
      </p:pic>
      <p:sp>
        <p:nvSpPr>
          <p:cNvPr id="2" name="Title 1"/>
          <p:cNvSpPr>
            <a:spLocks noGrp="1"/>
          </p:cNvSpPr>
          <p:nvPr>
            <p:ph type="title"/>
          </p:nvPr>
        </p:nvSpPr>
        <p:spPr/>
        <p:txBody>
          <a:bodyPr/>
          <a:lstStyle/>
          <a:p>
            <a:r>
              <a:rPr lang="en-US" dirty="0"/>
              <a:t>Como ACTUALIZAR EL SISTEMA - CONFIRMACIÓN</a:t>
            </a:r>
          </a:p>
        </p:txBody>
      </p:sp>
      <p:sp>
        <p:nvSpPr>
          <p:cNvPr id="3" name="Slide Number Placeholder 2"/>
          <p:cNvSpPr>
            <a:spLocks noGrp="1"/>
          </p:cNvSpPr>
          <p:nvPr>
            <p:ph type="sldNum" sz="quarter" idx="12"/>
          </p:nvPr>
        </p:nvSpPr>
        <p:spPr>
          <a:xfrm>
            <a:off x="11363696" y="6453336"/>
            <a:ext cx="294460" cy="187367"/>
          </a:xfrm>
        </p:spPr>
        <p:txBody>
          <a:bodyPr/>
          <a:lstStyle/>
          <a:p>
            <a:pPr rtl="0"/>
            <a:fld id="{9EC71654-96A5-4280-94F3-931C61A9F92C}" type="slidenum">
              <a:rPr lang="es-ES" noProof="0" smtClean="0"/>
              <a:pPr rtl="0"/>
              <a:t>29</a:t>
            </a:fld>
            <a:endParaRPr lang="es-ES" noProof="0" dirty="0"/>
          </a:p>
        </p:txBody>
      </p:sp>
      <p:sp>
        <p:nvSpPr>
          <p:cNvPr id="13" name="Content Placeholder 3"/>
          <p:cNvSpPr txBox="1">
            <a:spLocks/>
          </p:cNvSpPr>
          <p:nvPr/>
        </p:nvSpPr>
        <p:spPr>
          <a:xfrm>
            <a:off x="7752184" y="1162062"/>
            <a:ext cx="4141377" cy="602718"/>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dirty="0"/>
              <a:t>También hay una MACRO para hacer confirmar de manera masiva, </a:t>
            </a:r>
            <a:r>
              <a:rPr lang="es-ES" sz="1600" i="1" u="sng" dirty="0"/>
              <a:t>acércate con tu Key </a:t>
            </a:r>
            <a:r>
              <a:rPr lang="es-ES" sz="1600" i="1" u="sng" dirty="0" err="1"/>
              <a:t>User</a:t>
            </a:r>
            <a:r>
              <a:rPr lang="es-ES" sz="1600" i="1" u="sng" dirty="0"/>
              <a:t>.</a:t>
            </a:r>
            <a:endParaRPr lang="es-ES" b="1" i="1" u="sng" dirty="0">
              <a:solidFill>
                <a:srgbClr val="FF0000"/>
              </a:solidFill>
            </a:endParaRPr>
          </a:p>
        </p:txBody>
      </p:sp>
      <p:sp>
        <p:nvSpPr>
          <p:cNvPr id="12" name="Content Placeholder 3"/>
          <p:cNvSpPr txBox="1">
            <a:spLocks/>
          </p:cNvSpPr>
          <p:nvPr/>
        </p:nvSpPr>
        <p:spPr>
          <a:xfrm>
            <a:off x="10367431" y="4797152"/>
            <a:ext cx="1125263" cy="602718"/>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1</a:t>
            </a:r>
            <a:br>
              <a:rPr lang="es-ES" sz="1600" b="1" dirty="0">
                <a:solidFill>
                  <a:schemeClr val="bg1"/>
                </a:solidFill>
              </a:rPr>
            </a:br>
            <a:r>
              <a:rPr lang="es-ES" sz="1600" dirty="0" err="1">
                <a:solidFill>
                  <a:schemeClr val="bg1"/>
                </a:solidFill>
              </a:rPr>
              <a:t>Click</a:t>
            </a:r>
            <a:r>
              <a:rPr lang="es-ES" sz="1600" dirty="0">
                <a:solidFill>
                  <a:schemeClr val="bg1"/>
                </a:solidFill>
              </a:rPr>
              <a:t> en N</a:t>
            </a:r>
            <a:endParaRPr lang="es-ES" b="1" i="1" u="sng" dirty="0">
              <a:solidFill>
                <a:schemeClr val="bg1"/>
              </a:solidFill>
            </a:endParaRPr>
          </a:p>
        </p:txBody>
      </p:sp>
      <p:sp>
        <p:nvSpPr>
          <p:cNvPr id="14" name="Content Placeholder 3"/>
          <p:cNvSpPr txBox="1">
            <a:spLocks/>
          </p:cNvSpPr>
          <p:nvPr/>
        </p:nvSpPr>
        <p:spPr>
          <a:xfrm>
            <a:off x="8472264" y="4797152"/>
            <a:ext cx="1475983" cy="602718"/>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2</a:t>
            </a:r>
            <a:br>
              <a:rPr lang="es-ES" sz="1600" b="1" dirty="0">
                <a:solidFill>
                  <a:schemeClr val="bg1"/>
                </a:solidFill>
              </a:rPr>
            </a:br>
            <a:r>
              <a:rPr lang="es-ES" sz="1600" dirty="0" err="1">
                <a:solidFill>
                  <a:schemeClr val="bg1"/>
                </a:solidFill>
              </a:rPr>
              <a:t>Click</a:t>
            </a:r>
            <a:r>
              <a:rPr lang="es-ES" sz="1600" dirty="0">
                <a:solidFill>
                  <a:schemeClr val="bg1"/>
                </a:solidFill>
              </a:rPr>
              <a:t> en </a:t>
            </a:r>
            <a:r>
              <a:rPr lang="es-ES" sz="1600" dirty="0" err="1">
                <a:solidFill>
                  <a:schemeClr val="bg1"/>
                </a:solidFill>
              </a:rPr>
              <a:t>Create</a:t>
            </a:r>
            <a:endParaRPr lang="es-ES" b="1" i="1" u="sng" dirty="0">
              <a:solidFill>
                <a:schemeClr val="bg1"/>
              </a:solidFill>
            </a:endParaRPr>
          </a:p>
        </p:txBody>
      </p:sp>
      <p:sp>
        <p:nvSpPr>
          <p:cNvPr id="15" name="Content Placeholder 3"/>
          <p:cNvSpPr txBox="1">
            <a:spLocks/>
          </p:cNvSpPr>
          <p:nvPr/>
        </p:nvSpPr>
        <p:spPr>
          <a:xfrm>
            <a:off x="3935760" y="4286834"/>
            <a:ext cx="1944216" cy="792088"/>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3</a:t>
            </a:r>
            <a:br>
              <a:rPr lang="es-ES" sz="1600" b="1" dirty="0">
                <a:solidFill>
                  <a:schemeClr val="bg1"/>
                </a:solidFill>
              </a:rPr>
            </a:br>
            <a:r>
              <a:rPr lang="es-ES" sz="1600" dirty="0">
                <a:solidFill>
                  <a:schemeClr val="bg1"/>
                </a:solidFill>
              </a:rPr>
              <a:t>Escribir el comentario deseado</a:t>
            </a:r>
            <a:endParaRPr lang="es-ES" b="1" i="1" u="sng" dirty="0">
              <a:solidFill>
                <a:schemeClr val="bg1"/>
              </a:solidFill>
            </a:endParaRPr>
          </a:p>
        </p:txBody>
      </p:sp>
      <p:sp>
        <p:nvSpPr>
          <p:cNvPr id="16" name="Content Placeholder 3"/>
          <p:cNvSpPr txBox="1">
            <a:spLocks/>
          </p:cNvSpPr>
          <p:nvPr/>
        </p:nvSpPr>
        <p:spPr>
          <a:xfrm>
            <a:off x="4079776" y="5589240"/>
            <a:ext cx="1080120" cy="530014"/>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4</a:t>
            </a:r>
            <a:br>
              <a:rPr lang="es-ES" sz="1600" b="1" dirty="0">
                <a:solidFill>
                  <a:schemeClr val="bg1"/>
                </a:solidFill>
              </a:rPr>
            </a:br>
            <a:r>
              <a:rPr lang="es-ES" sz="1600" dirty="0" err="1">
                <a:solidFill>
                  <a:schemeClr val="bg1"/>
                </a:solidFill>
              </a:rPr>
              <a:t>Submit</a:t>
            </a:r>
            <a:endParaRPr lang="es-ES" b="1" i="1" u="sng" dirty="0">
              <a:solidFill>
                <a:schemeClr val="bg1"/>
              </a:solidFill>
            </a:endParaRPr>
          </a:p>
        </p:txBody>
      </p:sp>
      <p:cxnSp>
        <p:nvCxnSpPr>
          <p:cNvPr id="17" name="Straight Arrow Connector 16"/>
          <p:cNvCxnSpPr/>
          <p:nvPr/>
        </p:nvCxnSpPr>
        <p:spPr>
          <a:xfrm flipH="1" flipV="1">
            <a:off x="5879976" y="4682878"/>
            <a:ext cx="2592288" cy="3960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980935" y="5098511"/>
            <a:ext cx="38649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907868" y="5098512"/>
            <a:ext cx="0" cy="4907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3"/>
          <p:cNvSpPr txBox="1">
            <a:spLocks/>
          </p:cNvSpPr>
          <p:nvPr/>
        </p:nvSpPr>
        <p:spPr>
          <a:xfrm>
            <a:off x="35496" y="5749543"/>
            <a:ext cx="3108176" cy="602718"/>
          </a:xfrm>
          <a:prstGeom prst="rect">
            <a:avLst/>
          </a:prstGeom>
          <a:solidFill>
            <a:srgbClr val="00B05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NOTA: </a:t>
            </a:r>
            <a:r>
              <a:rPr lang="es-ES" sz="1600" dirty="0">
                <a:solidFill>
                  <a:schemeClr val="bg1"/>
                </a:solidFill>
              </a:rPr>
              <a:t>Siempre puedes exportar tu búsqueda para trabajar en Excel</a:t>
            </a:r>
            <a:endParaRPr lang="es-ES" b="1" i="1" u="sng" dirty="0">
              <a:solidFill>
                <a:schemeClr val="bg1"/>
              </a:solidFill>
            </a:endParaRPr>
          </a:p>
        </p:txBody>
      </p:sp>
      <p:sp>
        <p:nvSpPr>
          <p:cNvPr id="26" name="Rectangle 25"/>
          <p:cNvSpPr/>
          <p:nvPr/>
        </p:nvSpPr>
        <p:spPr>
          <a:xfrm>
            <a:off x="695400" y="6463109"/>
            <a:ext cx="648072" cy="3360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513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Bienvenida y Objetivos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a:t>
            </a:fld>
            <a:endParaRPr lang="es-ES" noProof="0" dirty="0"/>
          </a:p>
        </p:txBody>
      </p:sp>
      <p:sp>
        <p:nvSpPr>
          <p:cNvPr id="4" name="Content Placeholder 3"/>
          <p:cNvSpPr>
            <a:spLocks noGrp="1"/>
          </p:cNvSpPr>
          <p:nvPr>
            <p:ph idx="1"/>
          </p:nvPr>
        </p:nvSpPr>
        <p:spPr>
          <a:xfrm>
            <a:off x="515938" y="1319792"/>
            <a:ext cx="7452269" cy="4557480"/>
          </a:xfrm>
        </p:spPr>
        <p:txBody>
          <a:bodyPr>
            <a:normAutofit fontScale="92500" lnSpcReduction="10000"/>
          </a:bodyPr>
          <a:lstStyle/>
          <a:p>
            <a:pPr marL="0" indent="0" algn="just">
              <a:buNone/>
            </a:pPr>
            <a:r>
              <a:rPr lang="es-ES" dirty="0"/>
              <a:t>Este curso está diseñado para proporcionar a los participantes los conocimientos y habilidades esenciales para desempeñarse de manera efectiva en el rol de compradores de materia prima en EZ Air.</a:t>
            </a:r>
          </a:p>
          <a:p>
            <a:pPr marL="0" indent="0" algn="just">
              <a:buNone/>
            </a:pPr>
            <a:r>
              <a:rPr lang="es-ES" dirty="0"/>
              <a:t>A lo largo del programa, exploraremos los conceptos clave en la adquisición, evaluación y gestión de los insumos necesarios para la producción de interiores de aviones.</a:t>
            </a:r>
          </a:p>
          <a:p>
            <a:pPr marL="0" indent="0" algn="just">
              <a:buNone/>
            </a:pPr>
            <a:r>
              <a:rPr lang="es-ES" dirty="0"/>
              <a:t>Nuestro objetivo es equiparte con herramientas prácticas y estratégicas para que tu integración al equipo de EZ Air sea lo mas sencilla posible y contribuir al éxito del departamento y a su vez de la compañía.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701" y="0"/>
            <a:ext cx="3956979" cy="6924714"/>
          </a:xfrm>
          <a:prstGeom prst="rect">
            <a:avLst/>
          </a:prstGeom>
        </p:spPr>
      </p:pic>
      <p:sp>
        <p:nvSpPr>
          <p:cNvPr id="7" name="Rectangle 6"/>
          <p:cNvSpPr/>
          <p:nvPr/>
        </p:nvSpPr>
        <p:spPr>
          <a:xfrm>
            <a:off x="10656900" y="1916832"/>
            <a:ext cx="1413592" cy="646331"/>
          </a:xfrm>
          <a:prstGeom prst="rect">
            <a:avLst/>
          </a:prstGeom>
          <a:noFill/>
        </p:spPr>
        <p:txBody>
          <a:bodyPr wrap="none" lIns="91440" tIns="45720" rIns="91440" bIns="45720">
            <a:spAutoFit/>
          </a:bodyPr>
          <a:lstStyle/>
          <a:p>
            <a:pPr algn="ctr"/>
            <a:r>
              <a:rPr lang="en-US"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Hola</a:t>
            </a:r>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a:p>
            <a:pPr algn="ctr"/>
            <a:r>
              <a:rPr lang="en-US"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Bienvenid</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
        <p:nvSpPr>
          <p:cNvPr id="8" name="Slide Number Placeholder 2"/>
          <p:cNvSpPr txBox="1">
            <a:spLocks/>
          </p:cNvSpPr>
          <p:nvPr/>
        </p:nvSpPr>
        <p:spPr>
          <a:xfrm>
            <a:off x="1135481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s-ES" smtClean="0"/>
              <a:pPr/>
              <a:t>3</a:t>
            </a:fld>
            <a:endParaRPr lang="es-E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0821" y="0"/>
            <a:ext cx="3956979" cy="6924714"/>
          </a:xfrm>
          <a:prstGeom prst="rect">
            <a:avLst/>
          </a:prstGeom>
        </p:spPr>
      </p:pic>
      <p:sp>
        <p:nvSpPr>
          <p:cNvPr id="10" name="Rectangle 9"/>
          <p:cNvSpPr/>
          <p:nvPr/>
        </p:nvSpPr>
        <p:spPr>
          <a:xfrm>
            <a:off x="10648020" y="1916832"/>
            <a:ext cx="1413592" cy="646331"/>
          </a:xfrm>
          <a:prstGeom prst="rect">
            <a:avLst/>
          </a:prstGeom>
          <a:noFill/>
        </p:spPr>
        <p:txBody>
          <a:bodyPr wrap="none" lIns="91440" tIns="45720" rIns="91440" bIns="45720">
            <a:spAutoFit/>
          </a:bodyPr>
          <a:lstStyle/>
          <a:p>
            <a:pPr algn="ctr"/>
            <a:r>
              <a:rPr lang="en-US"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Hola</a:t>
            </a:r>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a:p>
            <a:pPr algn="ctr"/>
            <a:r>
              <a:rPr lang="en-US"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Bienvenid</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3537074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Links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30</a:t>
            </a:fld>
            <a:endParaRPr lang="es-ES" noProof="0" dirty="0"/>
          </a:p>
        </p:txBody>
      </p:sp>
      <p:sp>
        <p:nvSpPr>
          <p:cNvPr id="4" name="Content Placeholder 3"/>
          <p:cNvSpPr>
            <a:spLocks noGrp="1"/>
          </p:cNvSpPr>
          <p:nvPr>
            <p:ph idx="1"/>
          </p:nvPr>
        </p:nvSpPr>
        <p:spPr>
          <a:xfrm>
            <a:off x="515938" y="1319792"/>
            <a:ext cx="5436046" cy="4845512"/>
          </a:xfrm>
        </p:spPr>
        <p:txBody>
          <a:bodyPr>
            <a:normAutofit/>
          </a:bodyPr>
          <a:lstStyle/>
          <a:p>
            <a:r>
              <a:rPr lang="es-MX" sz="2400" dirty="0" err="1"/>
              <a:t>Buyer</a:t>
            </a:r>
            <a:r>
              <a:rPr lang="es-MX" sz="2400" dirty="0"/>
              <a:t> </a:t>
            </a:r>
            <a:r>
              <a:rPr lang="es-MX" sz="2400" dirty="0" err="1"/>
              <a:t>distribution</a:t>
            </a:r>
            <a:r>
              <a:rPr lang="es-MX" sz="2400" dirty="0"/>
              <a:t>:</a:t>
            </a:r>
            <a:br>
              <a:rPr lang="es-MX" dirty="0"/>
            </a:br>
            <a:r>
              <a:rPr lang="es-MX" dirty="0"/>
              <a:t>	</a:t>
            </a:r>
            <a:r>
              <a:rPr lang="en-US" sz="1400" dirty="0">
                <a:hlinkClick r:id="rId2" action="ppaction://hlinkfile"/>
              </a:rPr>
              <a:t>J:\Departments\Material Control\Purchasing\Planner-Buyer\0- Buyer distribution</a:t>
            </a:r>
            <a:endParaRPr lang="en-US" sz="1600" dirty="0"/>
          </a:p>
          <a:p>
            <a:r>
              <a:rPr lang="es-MX" sz="2400" dirty="0" err="1"/>
              <a:t>Downloads</a:t>
            </a:r>
            <a:r>
              <a:rPr lang="es-MX" sz="2400" dirty="0"/>
              <a:t>:</a:t>
            </a:r>
          </a:p>
          <a:p>
            <a:pPr marL="914400" lvl="2" indent="0">
              <a:buNone/>
            </a:pPr>
            <a:r>
              <a:rPr lang="es-MX" sz="1400" dirty="0">
                <a:hlinkClick r:id="rId3" action="ppaction://hlinkfile"/>
              </a:rPr>
              <a:t>J:\Departments\Material Control\</a:t>
            </a:r>
            <a:r>
              <a:rPr lang="es-MX" sz="1400" dirty="0" err="1">
                <a:hlinkClick r:id="rId3" action="ppaction://hlinkfile"/>
              </a:rPr>
              <a:t>Purchasing</a:t>
            </a:r>
            <a:r>
              <a:rPr lang="es-MX" sz="1400" dirty="0">
                <a:hlinkClick r:id="rId3" action="ppaction://hlinkfile"/>
              </a:rPr>
              <a:t>\</a:t>
            </a:r>
            <a:r>
              <a:rPr lang="es-MX" sz="1400" dirty="0" err="1">
                <a:hlinkClick r:id="rId3" action="ppaction://hlinkfile"/>
              </a:rPr>
              <a:t>Downloads</a:t>
            </a:r>
            <a:endParaRPr lang="es-MX" sz="1600" dirty="0"/>
          </a:p>
          <a:p>
            <a:r>
              <a:rPr lang="es-MX" sz="2400" dirty="0"/>
              <a:t>OOR:</a:t>
            </a:r>
          </a:p>
          <a:p>
            <a:pPr marL="457200" lvl="1" indent="0">
              <a:buNone/>
            </a:pPr>
            <a:r>
              <a:rPr lang="es-MX" sz="1400" dirty="0"/>
              <a:t>	</a:t>
            </a:r>
            <a:r>
              <a:rPr lang="es-MX" sz="1400" dirty="0">
                <a:hlinkClick r:id="rId4" action="ppaction://hlinkfile"/>
              </a:rPr>
              <a:t>J:\Departments\Material Control\</a:t>
            </a:r>
            <a:r>
              <a:rPr lang="es-MX" sz="1400" dirty="0" err="1">
                <a:hlinkClick r:id="rId4" action="ppaction://hlinkfile"/>
              </a:rPr>
              <a:t>Purchasing</a:t>
            </a:r>
            <a:r>
              <a:rPr lang="es-MX" sz="1400" dirty="0">
                <a:hlinkClick r:id="rId4" action="ppaction://hlinkfile"/>
              </a:rPr>
              <a:t>\</a:t>
            </a:r>
            <a:r>
              <a:rPr lang="es-MX" sz="1400" dirty="0" err="1">
                <a:hlinkClick r:id="rId4" action="ppaction://hlinkfile"/>
              </a:rPr>
              <a:t>Planner-Buyer</a:t>
            </a:r>
            <a:r>
              <a:rPr lang="es-MX" sz="1400" dirty="0">
                <a:hlinkClick r:id="rId4" action="ppaction://hlinkfile"/>
              </a:rPr>
              <a:t>\2. Open Order\Open Order\OOR-2025</a:t>
            </a:r>
            <a:endParaRPr lang="es-MX" sz="2000" dirty="0"/>
          </a:p>
          <a:p>
            <a:r>
              <a:rPr lang="es-MX" sz="2400" dirty="0" err="1"/>
              <a:t>Future</a:t>
            </a:r>
            <a:r>
              <a:rPr lang="es-MX" sz="2400" dirty="0"/>
              <a:t> </a:t>
            </a:r>
            <a:r>
              <a:rPr lang="es-MX" sz="2400" dirty="0" err="1"/>
              <a:t>Shortages</a:t>
            </a:r>
            <a:r>
              <a:rPr lang="es-MX" sz="2400" dirty="0"/>
              <a:t>:</a:t>
            </a:r>
          </a:p>
          <a:p>
            <a:pPr marL="914400" lvl="2" indent="0">
              <a:buNone/>
            </a:pPr>
            <a:r>
              <a:rPr lang="en-US" sz="1400" dirty="0">
                <a:hlinkClick r:id="rId5" action="ppaction://hlinkfile"/>
              </a:rPr>
              <a:t>J:\Departments\Material Control\Purchasing\Future Shortages Report</a:t>
            </a:r>
            <a:endParaRPr lang="en-US" sz="1400" dirty="0"/>
          </a:p>
          <a:p>
            <a:r>
              <a:rPr lang="es-MX" sz="2400" dirty="0"/>
              <a:t>PR:</a:t>
            </a:r>
          </a:p>
          <a:p>
            <a:pPr marL="914400" lvl="2" indent="0">
              <a:buNone/>
            </a:pPr>
            <a:r>
              <a:rPr lang="en-US" sz="1400" dirty="0">
                <a:hlinkClick r:id="rId6" action="ppaction://hlinkfile"/>
              </a:rPr>
              <a:t>J:\Departments\Material Control\Purchasing\Planner-Buyer\1. Action Messages\2025</a:t>
            </a:r>
            <a:endParaRPr lang="en-US" sz="1400" dirty="0"/>
          </a:p>
        </p:txBody>
      </p:sp>
      <p:sp>
        <p:nvSpPr>
          <p:cNvPr id="5" name="Content Placeholder 3"/>
          <p:cNvSpPr txBox="1">
            <a:spLocks/>
          </p:cNvSpPr>
          <p:nvPr/>
        </p:nvSpPr>
        <p:spPr>
          <a:xfrm>
            <a:off x="6087047" y="548680"/>
            <a:ext cx="5276649" cy="5472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err="1"/>
              <a:t>Gemba</a:t>
            </a:r>
            <a:r>
              <a:rPr lang="es-MX" sz="2400" dirty="0"/>
              <a:t>:</a:t>
            </a:r>
          </a:p>
          <a:p>
            <a:pPr marL="914400" lvl="2" indent="0">
              <a:buFont typeface="Arial" panose="020B0604020202020204" pitchFamily="34" charset="0"/>
              <a:buNone/>
            </a:pPr>
            <a:r>
              <a:rPr lang="es-MX" sz="1600" dirty="0">
                <a:solidFill>
                  <a:schemeClr val="accent5">
                    <a:lumMod val="75000"/>
                  </a:schemeClr>
                </a:solidFill>
              </a:rPr>
              <a:t>Se comparte por </a:t>
            </a:r>
            <a:r>
              <a:rPr lang="es-MX" sz="1600" dirty="0" err="1">
                <a:solidFill>
                  <a:schemeClr val="accent5">
                    <a:lumMod val="75000"/>
                  </a:schemeClr>
                </a:solidFill>
              </a:rPr>
              <a:t>Teams</a:t>
            </a:r>
            <a:r>
              <a:rPr lang="es-MX" sz="1600" dirty="0">
                <a:solidFill>
                  <a:schemeClr val="accent5">
                    <a:lumMod val="75000"/>
                  </a:schemeClr>
                </a:solidFill>
              </a:rPr>
              <a:t> el link semanalmente</a:t>
            </a:r>
          </a:p>
          <a:p>
            <a:r>
              <a:rPr lang="es-MX" sz="2400" dirty="0"/>
              <a:t>Dock </a:t>
            </a:r>
            <a:r>
              <a:rPr lang="es-MX" sz="2400" dirty="0" err="1"/>
              <a:t>Discrepancies</a:t>
            </a:r>
            <a:r>
              <a:rPr lang="es-MX" sz="2400" dirty="0"/>
              <a:t>:</a:t>
            </a:r>
          </a:p>
          <a:p>
            <a:endParaRPr lang="es-MX" sz="1050" dirty="0"/>
          </a:p>
          <a:p>
            <a:r>
              <a:rPr lang="es-MX" sz="2400" dirty="0" err="1"/>
              <a:t>Hold</a:t>
            </a:r>
            <a:r>
              <a:rPr lang="es-MX" sz="2400" dirty="0"/>
              <a:t> </a:t>
            </a:r>
            <a:r>
              <a:rPr lang="es-MX" sz="2400" dirty="0" err="1"/>
              <a:t>Discrepancies</a:t>
            </a:r>
            <a:r>
              <a:rPr lang="es-MX" sz="2400" dirty="0"/>
              <a:t>:</a:t>
            </a:r>
          </a:p>
          <a:p>
            <a:endParaRPr lang="es-MX" sz="1000" dirty="0"/>
          </a:p>
          <a:p>
            <a:r>
              <a:rPr lang="es-MX" sz="2400" dirty="0" err="1"/>
              <a:t>Problem</a:t>
            </a:r>
            <a:r>
              <a:rPr lang="es-MX" sz="2400" dirty="0"/>
              <a:t> </a:t>
            </a:r>
            <a:r>
              <a:rPr lang="es-MX" sz="2400" dirty="0" err="1"/>
              <a:t>Invoices</a:t>
            </a:r>
            <a:r>
              <a:rPr lang="es-MX" sz="2400" dirty="0"/>
              <a:t>:</a:t>
            </a:r>
          </a:p>
          <a:p>
            <a:endParaRPr lang="es-MX" sz="1000" dirty="0"/>
          </a:p>
          <a:p>
            <a:r>
              <a:rPr lang="es-MX" sz="2400" dirty="0"/>
              <a:t>Aprobación de PO:</a:t>
            </a:r>
          </a:p>
          <a:p>
            <a:pPr marL="0" indent="0">
              <a:buFont typeface="Arial" panose="020B0604020202020204" pitchFamily="34" charset="0"/>
              <a:buNone/>
            </a:pPr>
            <a:endParaRPr lang="es-MX" sz="1000" dirty="0"/>
          </a:p>
          <a:p>
            <a:r>
              <a:rPr lang="es-MX" sz="2400" dirty="0"/>
              <a:t>Royal Web</a:t>
            </a:r>
          </a:p>
          <a:p>
            <a:endParaRPr lang="es-MX" sz="2400" dirty="0"/>
          </a:p>
          <a:p>
            <a:r>
              <a:rPr lang="es-MX" sz="2400" dirty="0"/>
              <a:t>Importaciones diarias</a:t>
            </a:r>
          </a:p>
        </p:txBody>
      </p:sp>
      <p:sp>
        <p:nvSpPr>
          <p:cNvPr id="6" name="Rectangle 7"/>
          <p:cNvSpPr>
            <a:spLocks noChangeArrowheads="1"/>
          </p:cNvSpPr>
          <p:nvPr/>
        </p:nvSpPr>
        <p:spPr bwMode="auto">
          <a:xfrm>
            <a:off x="6986589" y="3144939"/>
            <a:ext cx="16315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7"/>
              </a:rPr>
              <a:t>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8"/>
          <p:cNvSpPr>
            <a:spLocks noChangeArrowheads="1"/>
          </p:cNvSpPr>
          <p:nvPr/>
        </p:nvSpPr>
        <p:spPr bwMode="auto">
          <a:xfrm>
            <a:off x="6986589" y="2441864"/>
            <a:ext cx="22795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8"/>
              </a:rPr>
              <a:t>Hold 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p:cNvSpPr>
            <a:spLocks noChangeArrowheads="1"/>
          </p:cNvSpPr>
          <p:nvPr/>
        </p:nvSpPr>
        <p:spPr bwMode="auto">
          <a:xfrm>
            <a:off x="6986589" y="1677389"/>
            <a:ext cx="22075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9"/>
              </a:rPr>
              <a:t>Dock Discrepancies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6986589" y="3817317"/>
            <a:ext cx="4002634" cy="369332"/>
          </a:xfrm>
          <a:prstGeom prst="rect">
            <a:avLst/>
          </a:prstGeom>
        </p:spPr>
        <p:txBody>
          <a:bodyPr wrap="none">
            <a:spAutoFit/>
          </a:bodyPr>
          <a:lstStyle/>
          <a:p>
            <a:r>
              <a:rPr lang="en-US" dirty="0">
                <a:hlinkClick r:id="rId10"/>
              </a:rPr>
              <a:t>ezanoc1cho:91/PO/PurchaseOrders.aspx</a:t>
            </a:r>
            <a:endParaRPr lang="en-US" dirty="0"/>
          </a:p>
        </p:txBody>
      </p:sp>
      <p:sp>
        <p:nvSpPr>
          <p:cNvPr id="10" name="Rectangle 9">
            <a:hlinkClick r:id="rId11"/>
          </p:cNvPr>
          <p:cNvSpPr/>
          <p:nvPr/>
        </p:nvSpPr>
        <p:spPr>
          <a:xfrm>
            <a:off x="6986589" y="4543591"/>
            <a:ext cx="2636433" cy="369332"/>
          </a:xfrm>
          <a:prstGeom prst="rect">
            <a:avLst/>
          </a:prstGeom>
        </p:spPr>
        <p:txBody>
          <a:bodyPr wrap="square">
            <a:spAutoFit/>
          </a:bodyPr>
          <a:lstStyle/>
          <a:p>
            <a:r>
              <a:rPr lang="en-US" dirty="0">
                <a:hlinkClick r:id="rId11"/>
              </a:rPr>
              <a:t>ezroyal4.ezairinterior.com</a:t>
            </a:r>
            <a:endParaRPr lang="en-US" dirty="0"/>
          </a:p>
        </p:txBody>
      </p:sp>
      <p:sp>
        <p:nvSpPr>
          <p:cNvPr id="11" name="Rectangle 1"/>
          <p:cNvSpPr>
            <a:spLocks noChangeArrowheads="1"/>
          </p:cNvSpPr>
          <p:nvPr/>
        </p:nvSpPr>
        <p:spPr bwMode="auto">
          <a:xfrm>
            <a:off x="6986589" y="5523803"/>
            <a:ext cx="35757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12"/>
              </a:rPr>
              <a:t>IMPORTACIONES DIARIAS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1681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Ejemplo práctico</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31</a:t>
            </a:fld>
            <a:endParaRPr lang="es-ES" noProof="0" dirty="0"/>
          </a:p>
        </p:txBody>
      </p:sp>
      <p:sp>
        <p:nvSpPr>
          <p:cNvPr id="4" name="Content Placeholder 3"/>
          <p:cNvSpPr>
            <a:spLocks noGrp="1"/>
          </p:cNvSpPr>
          <p:nvPr>
            <p:ph idx="1"/>
          </p:nvPr>
        </p:nvSpPr>
        <p:spPr>
          <a:xfrm>
            <a:off x="515938" y="1319792"/>
            <a:ext cx="3491830" cy="4793648"/>
          </a:xfrm>
        </p:spPr>
        <p:txBody>
          <a:bodyPr>
            <a:normAutofit fontScale="92500" lnSpcReduction="20000"/>
          </a:bodyPr>
          <a:lstStyle/>
          <a:p>
            <a:pPr marL="514350" indent="-514350">
              <a:buFont typeface="+mj-lt"/>
              <a:buAutoNum type="arabicPeriod"/>
            </a:pPr>
            <a:r>
              <a:rPr lang="es-ES" dirty="0"/>
              <a:t>Creación de PO</a:t>
            </a:r>
          </a:p>
          <a:p>
            <a:pPr marL="514350" indent="-514350">
              <a:buFont typeface="+mj-lt"/>
              <a:buAutoNum type="arabicPeriod"/>
            </a:pPr>
            <a:r>
              <a:rPr lang="es-ES" dirty="0"/>
              <a:t>Imprimir la PO</a:t>
            </a:r>
          </a:p>
          <a:p>
            <a:pPr marL="514350" indent="-514350">
              <a:buFont typeface="+mj-lt"/>
              <a:buAutoNum type="arabicPeriod"/>
            </a:pPr>
            <a:r>
              <a:rPr lang="es-ES" dirty="0"/>
              <a:t>Modificar fecha dentro de la PO</a:t>
            </a:r>
          </a:p>
          <a:p>
            <a:pPr marL="514350" indent="-514350">
              <a:buFont typeface="+mj-lt"/>
              <a:buAutoNum type="arabicPeriod"/>
            </a:pPr>
            <a:r>
              <a:rPr lang="es-ES" dirty="0"/>
              <a:t>Confirmar la línea</a:t>
            </a:r>
          </a:p>
          <a:p>
            <a:pPr marL="514350" indent="-514350">
              <a:buFont typeface="+mj-lt"/>
              <a:buAutoNum type="arabicPeriod"/>
            </a:pPr>
            <a:r>
              <a:rPr lang="es-ES" dirty="0"/>
              <a:t>Cambiar el precio</a:t>
            </a:r>
          </a:p>
          <a:p>
            <a:pPr marL="514350" indent="-514350">
              <a:buFont typeface="+mj-lt"/>
              <a:buAutoNum type="arabicPeriod"/>
            </a:pPr>
            <a:endParaRPr lang="es-ES" dirty="0"/>
          </a:p>
          <a:p>
            <a:r>
              <a:rPr lang="es-ES" dirty="0"/>
              <a:t>Revisar una factura problema</a:t>
            </a:r>
          </a:p>
          <a:p>
            <a:r>
              <a:rPr lang="es-ES" dirty="0"/>
              <a:t>Revisar HOLD</a:t>
            </a:r>
          </a:p>
          <a:p>
            <a:r>
              <a:rPr lang="es-ES" dirty="0"/>
              <a:t>Revisar DOCK en </a:t>
            </a:r>
            <a:r>
              <a:rPr lang="es-ES" dirty="0" err="1"/>
              <a:t>Sharepoint</a:t>
            </a:r>
            <a:r>
              <a:rPr lang="es-ES" dirty="0"/>
              <a:t> y PO 4 20</a:t>
            </a:r>
          </a:p>
          <a:p>
            <a:pPr marL="514350" indent="-514350">
              <a:buFont typeface="+mj-lt"/>
              <a:buAutoNum type="arabicPeriod"/>
            </a:pPr>
            <a:endParaRPr lang="en-US" dirty="0"/>
          </a:p>
        </p:txBody>
      </p:sp>
      <p:sp>
        <p:nvSpPr>
          <p:cNvPr id="5" name="Content Placeholder 3"/>
          <p:cNvSpPr txBox="1">
            <a:spLocks/>
          </p:cNvSpPr>
          <p:nvPr/>
        </p:nvSpPr>
        <p:spPr>
          <a:xfrm>
            <a:off x="4007768" y="1319792"/>
            <a:ext cx="8134892" cy="4917520"/>
          </a:xfrm>
          <a:prstGeom prst="rect">
            <a:avLst/>
          </a:prstGeom>
          <a:solidFill>
            <a:srgbClr val="FF0000"/>
          </a:solidFill>
          <a:ln w="38100">
            <a:solidFill>
              <a:schemeClr val="tx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s-MX" b="1" dirty="0">
                <a:solidFill>
                  <a:schemeClr val="bg1"/>
                </a:solidFill>
              </a:rPr>
            </a:br>
            <a:r>
              <a:rPr lang="es-MX" b="1" dirty="0">
                <a:solidFill>
                  <a:schemeClr val="bg1"/>
                </a:solidFill>
              </a:rPr>
              <a:t>Royal 4 </a:t>
            </a:r>
          </a:p>
          <a:p>
            <a:pPr marL="0" indent="0">
              <a:buNone/>
            </a:pPr>
            <a:r>
              <a:rPr lang="es-MX" b="1" dirty="0">
                <a:solidFill>
                  <a:schemeClr val="bg1"/>
                </a:solidFill>
              </a:rPr>
              <a:t>ENTRENAMIENTO:</a:t>
            </a:r>
          </a:p>
          <a:p>
            <a:pPr marL="0" indent="0">
              <a:buNone/>
            </a:pPr>
            <a:endParaRPr lang="es-MX" b="1" dirty="0">
              <a:solidFill>
                <a:schemeClr val="bg1"/>
              </a:solidFill>
            </a:endParaRPr>
          </a:p>
          <a:p>
            <a:pPr marL="0" lvl="0" indent="0" eaLnBrk="0" fontAlgn="base" hangingPunct="0">
              <a:lnSpc>
                <a:spcPct val="100000"/>
              </a:lnSpc>
              <a:spcBef>
                <a:spcPct val="0"/>
              </a:spcBef>
              <a:spcAft>
                <a:spcPct val="0"/>
              </a:spcAft>
              <a:buNone/>
            </a:pPr>
            <a:r>
              <a:rPr lang="es-MX" altLang="en-US" dirty="0" err="1">
                <a:solidFill>
                  <a:schemeClr val="bg1"/>
                </a:solidFill>
                <a:latin typeface="Calibri" panose="020F0502020204030204" pitchFamily="34" charset="0"/>
                <a:cs typeface="Calibri" panose="020F0502020204030204" pitchFamily="34" charset="0"/>
              </a:rPr>
              <a:t>User</a:t>
            </a:r>
            <a:r>
              <a:rPr lang="es-MX" altLang="en-US" dirty="0">
                <a:solidFill>
                  <a:schemeClr val="bg1"/>
                </a:solidFill>
                <a:latin typeface="Calibri" panose="020F0502020204030204" pitchFamily="34" charset="0"/>
                <a:cs typeface="Calibri" panose="020F0502020204030204" pitchFamily="34" charset="0"/>
              </a:rPr>
              <a:t>: </a:t>
            </a:r>
            <a:r>
              <a:rPr lang="es-MX" altLang="en-US" dirty="0" err="1">
                <a:solidFill>
                  <a:schemeClr val="bg1"/>
                </a:solidFill>
                <a:latin typeface="Calibri" panose="020F0502020204030204" pitchFamily="34" charset="0"/>
                <a:cs typeface="Calibri" panose="020F0502020204030204" pitchFamily="34" charset="0"/>
              </a:rPr>
              <a:t>trainez</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r>
              <a:rPr lang="es-MX" altLang="en-US" dirty="0" err="1">
                <a:solidFill>
                  <a:schemeClr val="bg1"/>
                </a:solidFill>
                <a:latin typeface="Calibri" panose="020F0502020204030204" pitchFamily="34" charset="0"/>
                <a:cs typeface="Calibri" panose="020F0502020204030204" pitchFamily="34" charset="0"/>
              </a:rPr>
              <a:t>Password</a:t>
            </a:r>
            <a:r>
              <a:rPr lang="es-MX" altLang="en-US" dirty="0">
                <a:solidFill>
                  <a:schemeClr val="bg1"/>
                </a:solidFill>
                <a:latin typeface="Calibri" panose="020F0502020204030204" pitchFamily="34" charset="0"/>
                <a:cs typeface="Calibri" panose="020F0502020204030204" pitchFamily="34" charset="0"/>
              </a:rPr>
              <a:t>: trainez1</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r>
              <a:rPr lang="en-US" altLang="en-US" dirty="0">
                <a:solidFill>
                  <a:schemeClr val="bg1"/>
                </a:solidFill>
                <a:latin typeface="Calibri" panose="020F0502020204030204" pitchFamily="34" charset="0"/>
                <a:cs typeface="Calibri" panose="020F0502020204030204" pitchFamily="34" charset="0"/>
              </a:rPr>
              <a:t>  </a:t>
            </a:r>
          </a:p>
          <a:p>
            <a:pPr marL="0" lvl="0" indent="0" eaLnBrk="0" fontAlgn="base" hangingPunct="0">
              <a:lnSpc>
                <a:spcPct val="100000"/>
              </a:lnSpc>
              <a:spcBef>
                <a:spcPct val="0"/>
              </a:spcBef>
              <a:spcAft>
                <a:spcPct val="0"/>
              </a:spcAft>
              <a:buNone/>
            </a:pPr>
            <a:r>
              <a:rPr lang="es-MX" altLang="en-US" dirty="0">
                <a:solidFill>
                  <a:schemeClr val="bg1"/>
                </a:solidFill>
                <a:latin typeface="Calibri" panose="020F0502020204030204" pitchFamily="34" charset="0"/>
                <a:cs typeface="Calibri" panose="020F0502020204030204" pitchFamily="34" charset="0"/>
              </a:rPr>
              <a:t>Para usarlo en ROYAL APPLICACION: Al entrar pide de nuevo un usuario y contraseña, ponemos lo siguiente</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r>
              <a:rPr lang="es-MX" altLang="en-US" dirty="0">
                <a:solidFill>
                  <a:schemeClr val="bg1"/>
                </a:solidFill>
                <a:latin typeface="Calibri" panose="020F0502020204030204" pitchFamily="34" charset="0"/>
                <a:cs typeface="Calibri" panose="020F0502020204030204" pitchFamily="34" charset="0"/>
              </a:rPr>
              <a:t> </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r>
              <a:rPr lang="es-MX" altLang="en-US" dirty="0" err="1">
                <a:solidFill>
                  <a:schemeClr val="bg1"/>
                </a:solidFill>
                <a:latin typeface="Calibri" panose="020F0502020204030204" pitchFamily="34" charset="0"/>
                <a:cs typeface="Calibri" panose="020F0502020204030204" pitchFamily="34" charset="0"/>
              </a:rPr>
              <a:t>Userid</a:t>
            </a:r>
            <a:r>
              <a:rPr lang="es-MX" altLang="en-US" dirty="0">
                <a:solidFill>
                  <a:schemeClr val="bg1"/>
                </a:solidFill>
                <a:latin typeface="Calibri" panose="020F0502020204030204" pitchFamily="34" charset="0"/>
                <a:cs typeface="Calibri" panose="020F0502020204030204" pitchFamily="34" charset="0"/>
              </a:rPr>
              <a:t>: </a:t>
            </a:r>
            <a:r>
              <a:rPr lang="es-MX" altLang="en-US" dirty="0" err="1">
                <a:solidFill>
                  <a:schemeClr val="bg1"/>
                </a:solidFill>
                <a:latin typeface="Calibri" panose="020F0502020204030204" pitchFamily="34" charset="0"/>
                <a:cs typeface="Calibri" panose="020F0502020204030204" pitchFamily="34" charset="0"/>
              </a:rPr>
              <a:t>svlizzez</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r>
              <a:rPr lang="es-MX" altLang="en-US" dirty="0" err="1">
                <a:solidFill>
                  <a:schemeClr val="bg1"/>
                </a:solidFill>
                <a:latin typeface="Calibri" panose="020F0502020204030204" pitchFamily="34" charset="0"/>
                <a:cs typeface="Calibri" panose="020F0502020204030204" pitchFamily="34" charset="0"/>
              </a:rPr>
              <a:t>Password</a:t>
            </a:r>
            <a:r>
              <a:rPr lang="es-MX" altLang="en-US" dirty="0">
                <a:solidFill>
                  <a:schemeClr val="bg1"/>
                </a:solidFill>
                <a:latin typeface="Calibri" panose="020F0502020204030204" pitchFamily="34" charset="0"/>
                <a:cs typeface="Calibri" panose="020F0502020204030204" pitchFamily="34" charset="0"/>
              </a:rPr>
              <a:t>: ezlove01</a:t>
            </a:r>
            <a:endParaRPr lang="en-US" altLang="en-US" dirty="0">
              <a:solidFill>
                <a:schemeClr val="bg1"/>
              </a:solidFill>
              <a:latin typeface="Calibri" panose="020F0502020204030204" pitchFamily="34" charset="0"/>
              <a:cs typeface="Calibri" panose="020F0502020204030204" pitchFamily="34" charset="0"/>
            </a:endParaRPr>
          </a:p>
          <a:p>
            <a:pPr marL="0" lvl="0" indent="0" eaLnBrk="0" fontAlgn="base" hangingPunct="0">
              <a:lnSpc>
                <a:spcPct val="100000"/>
              </a:lnSpc>
              <a:spcBef>
                <a:spcPct val="0"/>
              </a:spcBef>
              <a:spcAft>
                <a:spcPct val="0"/>
              </a:spcAft>
              <a:buNone/>
            </a:pPr>
            <a:endParaRPr lang="es-MX" b="1" dirty="0">
              <a:solidFill>
                <a:schemeClr val="bg1"/>
              </a:solidFill>
            </a:endParaRPr>
          </a:p>
        </p:txBody>
      </p:sp>
      <p:pic>
        <p:nvPicPr>
          <p:cNvPr id="9219" name="Picture 3" descr="Machine generated alternative text:&#10;erid: &#10;password: &#10;sv nzzez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96" y="5058691"/>
            <a:ext cx="2847975" cy="7048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hlinkClick r:id="rId3"/>
          </p:cNvPr>
          <p:cNvSpPr/>
          <p:nvPr/>
        </p:nvSpPr>
        <p:spPr>
          <a:xfrm>
            <a:off x="4314120" y="732033"/>
            <a:ext cx="3761094" cy="369332"/>
          </a:xfrm>
          <a:prstGeom prst="rect">
            <a:avLst/>
          </a:prstGeom>
          <a:solidFill>
            <a:srgbClr val="FFFF00"/>
          </a:solidFill>
          <a:ln w="19050">
            <a:solidFill>
              <a:schemeClr val="tx1"/>
            </a:solidFill>
          </a:ln>
        </p:spPr>
        <p:txBody>
          <a:bodyPr wrap="none">
            <a:spAutoFit/>
          </a:bodyPr>
          <a:lstStyle/>
          <a:p>
            <a:r>
              <a:rPr lang="en-US" dirty="0">
                <a:hlinkClick r:id="rId4"/>
              </a:rPr>
              <a:t>http://ezroyal4train.ezairinterior.com/</a:t>
            </a:r>
            <a:endParaRPr lang="en-US" dirty="0"/>
          </a:p>
        </p:txBody>
      </p:sp>
      <p:pic>
        <p:nvPicPr>
          <p:cNvPr id="8" name="Picture 7"/>
          <p:cNvPicPr>
            <a:picLocks noChangeAspect="1"/>
          </p:cNvPicPr>
          <p:nvPr/>
        </p:nvPicPr>
        <p:blipFill rotWithShape="1">
          <a:blip r:embed="rId5"/>
          <a:srcRect r="44945"/>
          <a:stretch/>
        </p:blipFill>
        <p:spPr>
          <a:xfrm>
            <a:off x="7375513" y="1425069"/>
            <a:ext cx="4454569" cy="2389132"/>
          </a:xfrm>
          <a:prstGeom prst="rect">
            <a:avLst/>
          </a:prstGeom>
        </p:spPr>
      </p:pic>
      <p:sp>
        <p:nvSpPr>
          <p:cNvPr id="11" name="Rectangle 10"/>
          <p:cNvSpPr/>
          <p:nvPr/>
        </p:nvSpPr>
        <p:spPr>
          <a:xfrm>
            <a:off x="7354027" y="3062664"/>
            <a:ext cx="1224136" cy="28803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219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9416" y="1124744"/>
            <a:ext cx="10515600" cy="940181"/>
          </a:xfrm>
        </p:spPr>
        <p:txBody>
          <a:bodyPr/>
          <a:lstStyle/>
          <a:p>
            <a:r>
              <a:rPr lang="es-MX" sz="6600" dirty="0">
                <a:solidFill>
                  <a:schemeClr val="tx1"/>
                </a:solidFill>
              </a:rPr>
              <a:t>Herramientas</a:t>
            </a:r>
            <a:br>
              <a:rPr lang="es-MX" dirty="0">
                <a:solidFill>
                  <a:schemeClr val="tx1"/>
                </a:solidFill>
              </a:rPr>
            </a:br>
            <a:r>
              <a:rPr lang="es-MX" dirty="0">
                <a:solidFill>
                  <a:schemeClr val="tx1"/>
                </a:solidFill>
              </a:rPr>
              <a:t>para el día a día</a:t>
            </a:r>
            <a:endParaRPr lang="en-US" dirty="0">
              <a:solidFill>
                <a:schemeClr val="tx1"/>
              </a:solidFill>
            </a:endParaRPr>
          </a:p>
        </p:txBody>
      </p:sp>
      <p:pic>
        <p:nvPicPr>
          <p:cNvPr id="10" name="Picture Placeholder 9"/>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1035" r="1035"/>
          <a:stretch/>
        </p:blipFill>
        <p:spPr>
          <a:xfrm>
            <a:off x="2993041" y="2494378"/>
            <a:ext cx="6206400" cy="4139620"/>
          </a:xfrm>
        </p:spPr>
      </p:pic>
      <p:sp>
        <p:nvSpPr>
          <p:cNvPr id="4" name="Title 6"/>
          <p:cNvSpPr txBox="1">
            <a:spLocks/>
          </p:cNvSpPr>
          <p:nvPr/>
        </p:nvSpPr>
        <p:spPr>
          <a:xfrm>
            <a:off x="2227923" y="1052736"/>
            <a:ext cx="7900525" cy="9401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cap="all" baseline="0">
                <a:solidFill>
                  <a:schemeClr val="bg1"/>
                </a:solidFill>
                <a:latin typeface="+mj-lt"/>
                <a:ea typeface="+mj-ea"/>
                <a:cs typeface="+mj-cs"/>
              </a:defRPr>
            </a:lvl1pPr>
          </a:lstStyle>
          <a:p>
            <a:r>
              <a:rPr lang="es-MX" sz="6600" dirty="0"/>
              <a:t>Herramientas</a:t>
            </a:r>
          </a:p>
          <a:p>
            <a:r>
              <a:rPr lang="es-MX" dirty="0"/>
              <a:t>para el día a día</a:t>
            </a:r>
            <a:endParaRPr lang="en-US" dirty="0"/>
          </a:p>
        </p:txBody>
      </p:sp>
    </p:spTree>
    <p:extLst>
      <p:ext uri="{BB962C8B-B14F-4D97-AF65-F5344CB8AC3E}">
        <p14:creationId xmlns:p14="http://schemas.microsoft.com/office/powerpoint/2010/main" val="4248049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Gestión de Excepciones y Ajustes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33</a:t>
            </a:fld>
            <a:endParaRPr lang="es-ES" noProof="0" dirty="0"/>
          </a:p>
        </p:txBody>
      </p:sp>
      <p:sp>
        <p:nvSpPr>
          <p:cNvPr id="4" name="Content Placeholder 3"/>
          <p:cNvSpPr>
            <a:spLocks noGrp="1"/>
          </p:cNvSpPr>
          <p:nvPr>
            <p:ph idx="1"/>
          </p:nvPr>
        </p:nvSpPr>
        <p:spPr/>
        <p:txBody>
          <a:bodyPr>
            <a:normAutofit/>
          </a:bodyPr>
          <a:lstStyle/>
          <a:p>
            <a:r>
              <a:rPr lang="es-ES" sz="2000" dirty="0"/>
              <a:t>Es de suma importancia </a:t>
            </a:r>
            <a:r>
              <a:rPr lang="es-ES" sz="2000" b="1" dirty="0"/>
              <a:t>enviar los OOR </a:t>
            </a:r>
            <a:r>
              <a:rPr lang="es-ES" sz="2000" dirty="0"/>
              <a:t>a los proveedores de manera semanal, para asegurar que nuestro sistema este a la par del proveedor.</a:t>
            </a:r>
          </a:p>
          <a:p>
            <a:r>
              <a:rPr lang="es-ES" sz="2000" dirty="0"/>
              <a:t>Dentro del OOR, tenemos mensajes de excepción que se deben seguir para el correcto flujo de materia prima, </a:t>
            </a:r>
            <a:endParaRPr lang="en-US" sz="2000" dirty="0"/>
          </a:p>
        </p:txBody>
      </p:sp>
      <p:pic>
        <p:nvPicPr>
          <p:cNvPr id="5" name="Picture 4"/>
          <p:cNvPicPr>
            <a:picLocks noChangeAspect="1"/>
          </p:cNvPicPr>
          <p:nvPr/>
        </p:nvPicPr>
        <p:blipFill rotWithShape="1">
          <a:blip r:embed="rId2"/>
          <a:srcRect b="70601"/>
          <a:stretch/>
        </p:blipFill>
        <p:spPr>
          <a:xfrm>
            <a:off x="0" y="2662617"/>
            <a:ext cx="12192000" cy="1491482"/>
          </a:xfrm>
          <a:prstGeom prst="rect">
            <a:avLst/>
          </a:prstGeom>
        </p:spPr>
      </p:pic>
      <p:pic>
        <p:nvPicPr>
          <p:cNvPr id="6" name="Picture 5"/>
          <p:cNvPicPr>
            <a:picLocks noChangeAspect="1"/>
          </p:cNvPicPr>
          <p:nvPr/>
        </p:nvPicPr>
        <p:blipFill>
          <a:blip r:embed="rId3"/>
          <a:stretch>
            <a:fillRect/>
          </a:stretch>
        </p:blipFill>
        <p:spPr>
          <a:xfrm>
            <a:off x="-12353" y="4149080"/>
            <a:ext cx="13093129" cy="777382"/>
          </a:xfrm>
          <a:prstGeom prst="rect">
            <a:avLst/>
          </a:prstGeom>
        </p:spPr>
      </p:pic>
      <p:sp>
        <p:nvSpPr>
          <p:cNvPr id="7" name="Content Placeholder 3"/>
          <p:cNvSpPr txBox="1">
            <a:spLocks/>
          </p:cNvSpPr>
          <p:nvPr/>
        </p:nvSpPr>
        <p:spPr>
          <a:xfrm>
            <a:off x="3431704" y="5174974"/>
            <a:ext cx="4824536" cy="1468132"/>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200" b="1" dirty="0">
                <a:solidFill>
                  <a:schemeClr val="bg1"/>
                </a:solidFill>
              </a:rPr>
              <a:t>PO-</a:t>
            </a:r>
            <a:r>
              <a:rPr lang="es-ES" sz="1200" b="1" dirty="0" err="1">
                <a:solidFill>
                  <a:schemeClr val="bg1"/>
                </a:solidFill>
              </a:rPr>
              <a:t>Dt</a:t>
            </a:r>
            <a:r>
              <a:rPr lang="es-ES" sz="1200" b="1" dirty="0">
                <a:solidFill>
                  <a:schemeClr val="bg1"/>
                </a:solidFill>
              </a:rPr>
              <a:t>: </a:t>
            </a:r>
            <a:r>
              <a:rPr lang="es-ES" sz="1100" dirty="0">
                <a:solidFill>
                  <a:schemeClr val="bg1"/>
                </a:solidFill>
              </a:rPr>
              <a:t>Fecha de creación de PO</a:t>
            </a:r>
            <a:br>
              <a:rPr lang="es-ES" sz="1100" dirty="0">
                <a:solidFill>
                  <a:schemeClr val="bg1"/>
                </a:solidFill>
              </a:rPr>
            </a:br>
            <a:r>
              <a:rPr lang="es-ES" sz="1200" b="1" dirty="0" err="1">
                <a:solidFill>
                  <a:schemeClr val="bg1"/>
                </a:solidFill>
              </a:rPr>
              <a:t>Req-Dt</a:t>
            </a:r>
            <a:r>
              <a:rPr lang="es-ES" sz="1200" b="1" dirty="0">
                <a:solidFill>
                  <a:schemeClr val="bg1"/>
                </a:solidFill>
              </a:rPr>
              <a:t>: </a:t>
            </a:r>
            <a:r>
              <a:rPr lang="es-ES" sz="1100" dirty="0">
                <a:solidFill>
                  <a:schemeClr val="bg1"/>
                </a:solidFill>
              </a:rPr>
              <a:t>Fecha original de requerimiento cuando se creo la PO</a:t>
            </a:r>
            <a:br>
              <a:rPr lang="es-ES" sz="1100" dirty="0">
                <a:solidFill>
                  <a:schemeClr val="bg1"/>
                </a:solidFill>
              </a:rPr>
            </a:br>
            <a:r>
              <a:rPr lang="es-ES" sz="1200" b="1" dirty="0" err="1">
                <a:solidFill>
                  <a:schemeClr val="bg1"/>
                </a:solidFill>
              </a:rPr>
              <a:t>Prom-Dt</a:t>
            </a:r>
            <a:r>
              <a:rPr lang="es-ES" sz="1200" b="1" dirty="0">
                <a:solidFill>
                  <a:schemeClr val="bg1"/>
                </a:solidFill>
              </a:rPr>
              <a:t>: </a:t>
            </a:r>
            <a:r>
              <a:rPr lang="es-ES" sz="1100" dirty="0">
                <a:solidFill>
                  <a:schemeClr val="bg1"/>
                </a:solidFill>
              </a:rPr>
              <a:t>Fecha de promesa del proveedor</a:t>
            </a:r>
            <a:br>
              <a:rPr lang="es-ES" sz="1200" b="1" dirty="0">
                <a:solidFill>
                  <a:schemeClr val="bg1"/>
                </a:solidFill>
              </a:rPr>
            </a:br>
            <a:r>
              <a:rPr lang="es-ES" sz="1200" b="1" dirty="0" err="1">
                <a:solidFill>
                  <a:schemeClr val="bg1"/>
                </a:solidFill>
              </a:rPr>
              <a:t>Rev</a:t>
            </a:r>
            <a:r>
              <a:rPr lang="es-ES" sz="1200" b="1" dirty="0">
                <a:solidFill>
                  <a:schemeClr val="bg1"/>
                </a:solidFill>
              </a:rPr>
              <a:t>-Pr-</a:t>
            </a:r>
            <a:r>
              <a:rPr lang="es-ES" sz="1200" b="1" dirty="0" err="1">
                <a:solidFill>
                  <a:schemeClr val="bg1"/>
                </a:solidFill>
              </a:rPr>
              <a:t>Dt</a:t>
            </a:r>
            <a:r>
              <a:rPr lang="es-ES" sz="1200" b="1" dirty="0">
                <a:solidFill>
                  <a:schemeClr val="bg1"/>
                </a:solidFill>
              </a:rPr>
              <a:t>: </a:t>
            </a:r>
            <a:r>
              <a:rPr lang="es-ES" sz="1100" dirty="0">
                <a:solidFill>
                  <a:schemeClr val="bg1"/>
                </a:solidFill>
              </a:rPr>
              <a:t>Fecha en la que llegará el material</a:t>
            </a:r>
            <a:br>
              <a:rPr lang="es-ES" sz="1200" b="1" dirty="0">
                <a:solidFill>
                  <a:schemeClr val="bg1"/>
                </a:solidFill>
              </a:rPr>
            </a:br>
            <a:r>
              <a:rPr lang="es-ES" sz="1200" b="1" dirty="0">
                <a:solidFill>
                  <a:schemeClr val="bg1"/>
                </a:solidFill>
              </a:rPr>
              <a:t>AM: </a:t>
            </a:r>
            <a:r>
              <a:rPr lang="es-ES" sz="1100" dirty="0">
                <a:solidFill>
                  <a:schemeClr val="bg1"/>
                </a:solidFill>
              </a:rPr>
              <a:t>Mensaje de Acción</a:t>
            </a:r>
            <a:br>
              <a:rPr lang="es-ES" sz="1200" b="1" dirty="0">
                <a:solidFill>
                  <a:schemeClr val="bg1"/>
                </a:solidFill>
              </a:rPr>
            </a:br>
            <a:r>
              <a:rPr lang="es-ES" sz="1200" b="1" dirty="0">
                <a:solidFill>
                  <a:schemeClr val="bg1"/>
                </a:solidFill>
              </a:rPr>
              <a:t>EZA </a:t>
            </a:r>
            <a:r>
              <a:rPr lang="es-ES" sz="1200" b="1" dirty="0" err="1">
                <a:solidFill>
                  <a:schemeClr val="bg1"/>
                </a:solidFill>
              </a:rPr>
              <a:t>Req</a:t>
            </a:r>
            <a:r>
              <a:rPr lang="es-ES" sz="1200" b="1" dirty="0">
                <a:solidFill>
                  <a:schemeClr val="bg1"/>
                </a:solidFill>
              </a:rPr>
              <a:t>. Date: </a:t>
            </a:r>
            <a:r>
              <a:rPr lang="es-ES" sz="1100" dirty="0">
                <a:solidFill>
                  <a:schemeClr val="bg1"/>
                </a:solidFill>
              </a:rPr>
              <a:t>Fecha real de necesitad del material</a:t>
            </a:r>
            <a:br>
              <a:rPr lang="es-ES" sz="1100" dirty="0">
                <a:solidFill>
                  <a:schemeClr val="bg1"/>
                </a:solidFill>
              </a:rPr>
            </a:br>
            <a:r>
              <a:rPr lang="es-ES" sz="1200" b="1" dirty="0">
                <a:solidFill>
                  <a:schemeClr val="bg1"/>
                </a:solidFill>
              </a:rPr>
              <a:t>LT: </a:t>
            </a:r>
            <a:r>
              <a:rPr lang="es-ES" sz="1100" dirty="0">
                <a:solidFill>
                  <a:schemeClr val="bg1"/>
                </a:solidFill>
              </a:rPr>
              <a:t>Lead Time del componente en días hábiles (</a:t>
            </a:r>
            <a:r>
              <a:rPr lang="es-ES" sz="1100" dirty="0" err="1">
                <a:solidFill>
                  <a:schemeClr val="bg1"/>
                </a:solidFill>
              </a:rPr>
              <a:t>Working</a:t>
            </a:r>
            <a:r>
              <a:rPr lang="es-ES" sz="1100" dirty="0">
                <a:solidFill>
                  <a:schemeClr val="bg1"/>
                </a:solidFill>
              </a:rPr>
              <a:t> </a:t>
            </a:r>
            <a:r>
              <a:rPr lang="es-ES" sz="1100" dirty="0" err="1">
                <a:solidFill>
                  <a:schemeClr val="bg1"/>
                </a:solidFill>
              </a:rPr>
              <a:t>days</a:t>
            </a:r>
            <a:r>
              <a:rPr lang="es-ES" sz="1100" dirty="0">
                <a:solidFill>
                  <a:schemeClr val="bg1"/>
                </a:solidFill>
              </a:rPr>
              <a:t>)</a:t>
            </a:r>
            <a:br>
              <a:rPr lang="es-ES" sz="1100" dirty="0">
                <a:solidFill>
                  <a:schemeClr val="bg1"/>
                </a:solidFill>
              </a:rPr>
            </a:br>
            <a:r>
              <a:rPr lang="es-ES" sz="1100" b="1" dirty="0" err="1">
                <a:solidFill>
                  <a:schemeClr val="bg1"/>
                </a:solidFill>
              </a:rPr>
              <a:t>Last</a:t>
            </a:r>
            <a:r>
              <a:rPr lang="es-ES" sz="1100" b="1" dirty="0">
                <a:solidFill>
                  <a:schemeClr val="bg1"/>
                </a:solidFill>
              </a:rPr>
              <a:t> Note/Status: </a:t>
            </a:r>
            <a:r>
              <a:rPr lang="es-ES" sz="1100" dirty="0">
                <a:solidFill>
                  <a:schemeClr val="bg1"/>
                </a:solidFill>
              </a:rPr>
              <a:t>Nota de confirmación en sistema</a:t>
            </a:r>
            <a:endParaRPr lang="es-ES" sz="1100" b="1" dirty="0">
              <a:solidFill>
                <a:schemeClr val="bg1"/>
              </a:solidFill>
            </a:endParaRPr>
          </a:p>
        </p:txBody>
      </p:sp>
      <p:sp>
        <p:nvSpPr>
          <p:cNvPr id="9" name="Rectangle 8"/>
          <p:cNvSpPr/>
          <p:nvPr/>
        </p:nvSpPr>
        <p:spPr>
          <a:xfrm>
            <a:off x="7176120" y="665878"/>
            <a:ext cx="4727848" cy="523220"/>
          </a:xfrm>
          <a:prstGeom prst="rect">
            <a:avLst/>
          </a:prstGeom>
        </p:spPr>
        <p:txBody>
          <a:bodyPr wrap="square">
            <a:spAutoFit/>
          </a:bodyPr>
          <a:lstStyle/>
          <a:p>
            <a:pPr lvl="1"/>
            <a:r>
              <a:rPr lang="es-MX" sz="1400" dirty="0">
                <a:hlinkClick r:id="rId4" action="ppaction://hlinkfile"/>
              </a:rPr>
              <a:t>J:\Departments\Material Control\</a:t>
            </a:r>
            <a:r>
              <a:rPr lang="es-MX" sz="1400" dirty="0" err="1">
                <a:hlinkClick r:id="rId4" action="ppaction://hlinkfile"/>
              </a:rPr>
              <a:t>Purchasing</a:t>
            </a:r>
            <a:r>
              <a:rPr lang="es-MX" sz="1400" dirty="0">
                <a:hlinkClick r:id="rId4" action="ppaction://hlinkfile"/>
              </a:rPr>
              <a:t>\</a:t>
            </a:r>
            <a:r>
              <a:rPr lang="es-MX" sz="1400" dirty="0" err="1">
                <a:hlinkClick r:id="rId4" action="ppaction://hlinkfile"/>
              </a:rPr>
              <a:t>Planner-Buyer</a:t>
            </a:r>
            <a:r>
              <a:rPr lang="es-MX" sz="1400" dirty="0">
                <a:hlinkClick r:id="rId4" action="ppaction://hlinkfile"/>
              </a:rPr>
              <a:t>\2. Open Order\Open Order\OOR-2025</a:t>
            </a:r>
            <a:endParaRPr lang="es-MX" sz="2000" dirty="0"/>
          </a:p>
        </p:txBody>
      </p:sp>
    </p:spTree>
    <p:extLst>
      <p:ext uri="{BB962C8B-B14F-4D97-AF65-F5344CB8AC3E}">
        <p14:creationId xmlns:p14="http://schemas.microsoft.com/office/powerpoint/2010/main" val="549383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Gestión de Excepciones y Ajustes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34</a:t>
            </a:fld>
            <a:endParaRPr lang="es-ES" noProof="0" dirty="0"/>
          </a:p>
        </p:txBody>
      </p:sp>
      <p:sp>
        <p:nvSpPr>
          <p:cNvPr id="4" name="Content Placeholder 3"/>
          <p:cNvSpPr>
            <a:spLocks noGrp="1"/>
          </p:cNvSpPr>
          <p:nvPr>
            <p:ph idx="1"/>
          </p:nvPr>
        </p:nvSpPr>
        <p:spPr/>
        <p:txBody>
          <a:bodyPr>
            <a:normAutofit/>
          </a:bodyPr>
          <a:lstStyle/>
          <a:p>
            <a:r>
              <a:rPr lang="es-ES" sz="2000" dirty="0"/>
              <a:t>Significado de mensajes de excepción en OOR / FUTURE SHORTAGES:</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961341247"/>
              </p:ext>
            </p:extLst>
          </p:nvPr>
        </p:nvGraphicFramePr>
        <p:xfrm>
          <a:off x="623392" y="1912699"/>
          <a:ext cx="9145016" cy="3898318"/>
        </p:xfrm>
        <a:graphic>
          <a:graphicData uri="http://schemas.openxmlformats.org/drawingml/2006/table">
            <a:tbl>
              <a:tblPr>
                <a:tableStyleId>{306799F8-075E-4A3A-A7F6-7FBC6576F1A4}</a:tableStyleId>
              </a:tblPr>
              <a:tblGrid>
                <a:gridCol w="1364130">
                  <a:extLst>
                    <a:ext uri="{9D8B030D-6E8A-4147-A177-3AD203B41FA5}">
                      <a16:colId xmlns:a16="http://schemas.microsoft.com/office/drawing/2014/main" val="926516089"/>
                    </a:ext>
                  </a:extLst>
                </a:gridCol>
                <a:gridCol w="7780886">
                  <a:extLst>
                    <a:ext uri="{9D8B030D-6E8A-4147-A177-3AD203B41FA5}">
                      <a16:colId xmlns:a16="http://schemas.microsoft.com/office/drawing/2014/main" val="2445041381"/>
                    </a:ext>
                  </a:extLst>
                </a:gridCol>
              </a:tblGrid>
              <a:tr h="1039551">
                <a:tc>
                  <a:txBody>
                    <a:bodyPr/>
                    <a:lstStyle/>
                    <a:p>
                      <a:pPr algn="ctr" fontAlgn="ctr"/>
                      <a:r>
                        <a:rPr lang="en-US" sz="1400" u="none" strike="noStrike" dirty="0">
                          <a:effectLst/>
                        </a:rPr>
                        <a:t>SHIP NOW</a:t>
                      </a:r>
                      <a:endParaRPr lang="en-US" sz="1400" b="1"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The order line should be shipped immediately as its less than 1 week from the need date or is past due.</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Confirm status of the items for immediate shipment.</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Provide tracking information once the shipment is dispatched.</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5682458"/>
                  </a:ext>
                </a:extLst>
              </a:tr>
              <a:tr h="519776">
                <a:tc>
                  <a:txBody>
                    <a:bodyPr/>
                    <a:lstStyle/>
                    <a:p>
                      <a:pPr algn="ctr" fontAlgn="ctr"/>
                      <a:r>
                        <a:rPr lang="en-US" sz="1400" u="none" strike="noStrike">
                          <a:effectLst/>
                        </a:rPr>
                        <a:t>CANCEL</a:t>
                      </a:r>
                      <a:endParaRPr lang="en-US" sz="1400" b="1" i="0" u="none" strike="noStrike">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The order line should be canceled.</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Verify cancellation of the order line and any associated charges.</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9754853"/>
                  </a:ext>
                </a:extLst>
              </a:tr>
              <a:tr h="779663">
                <a:tc>
                  <a:txBody>
                    <a:bodyPr/>
                    <a:lstStyle/>
                    <a:p>
                      <a:pPr algn="ctr" fontAlgn="ctr"/>
                      <a:r>
                        <a:rPr lang="en-US" sz="1400" u="none" strike="noStrike">
                          <a:effectLst/>
                        </a:rPr>
                        <a:t>PULL IN</a:t>
                      </a:r>
                      <a:endParaRPr lang="en-US" sz="1400" b="1" i="0" u="none" strike="noStrike">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The order line needs to be expedited for faster delivery to help meet EZ Air required need date.</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If unable to expedite, please provide a reason for the delay, if known.</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991994"/>
                  </a:ext>
                </a:extLst>
              </a:tr>
              <a:tr h="519776">
                <a:tc>
                  <a:txBody>
                    <a:bodyPr/>
                    <a:lstStyle/>
                    <a:p>
                      <a:pPr algn="ctr" fontAlgn="ctr"/>
                      <a:r>
                        <a:rPr lang="en-US" sz="1400" u="none" strike="noStrike">
                          <a:effectLst/>
                        </a:rPr>
                        <a:t>PUSH OUT</a:t>
                      </a:r>
                      <a:endParaRPr lang="en-US" sz="1400" b="1" i="0" u="none" strike="noStrike">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The order line needs to be delayed  to help meet EZ Air required need date</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If unable to delay, please provide a reason for the delay, if known.</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2379552"/>
                  </a:ext>
                </a:extLst>
              </a:tr>
              <a:tr h="519776">
                <a:tc>
                  <a:txBody>
                    <a:bodyPr/>
                    <a:lstStyle/>
                    <a:p>
                      <a:pPr algn="ctr" fontAlgn="ctr"/>
                      <a:r>
                        <a:rPr lang="en-US" sz="1400" u="none" strike="noStrike">
                          <a:effectLst/>
                        </a:rPr>
                        <a:t>ON TIME</a:t>
                      </a:r>
                      <a:endParaRPr lang="en-US" sz="1400" b="1" i="0" u="none" strike="noStrike">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The order line is expected to be delivered on time as scheduled.</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No further action is necessary, </a:t>
                      </a:r>
                      <a:r>
                        <a:rPr lang="en-US" sz="1400" u="none" strike="noStrike" dirty="0" err="1">
                          <a:effectLst/>
                        </a:rPr>
                        <a:t>plese</a:t>
                      </a:r>
                      <a:r>
                        <a:rPr lang="en-US" sz="1400" u="none" strike="noStrike" dirty="0">
                          <a:effectLst/>
                        </a:rPr>
                        <a:t> help ensure it remains on schedule.</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0029673"/>
                  </a:ext>
                </a:extLst>
              </a:tr>
              <a:tr h="519776">
                <a:tc>
                  <a:txBody>
                    <a:bodyPr/>
                    <a:lstStyle/>
                    <a:p>
                      <a:pPr algn="ctr" fontAlgn="ctr"/>
                      <a:r>
                        <a:rPr lang="en-US" sz="1400" u="none" strike="noStrike">
                          <a:effectLst/>
                        </a:rPr>
                        <a:t>MISC</a:t>
                      </a:r>
                      <a:endParaRPr lang="en-US" sz="1400" b="1" i="0" u="none" strike="noStrike">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r>
                        <a:rPr lang="en-US" sz="1400" u="none" strike="noStrike" dirty="0">
                          <a:effectLst/>
                        </a:rPr>
                        <a:t>Indicates that there are additional costs associated with the purchase order.</a:t>
                      </a:r>
                      <a:endParaRPr lang="en-US" sz="1400" b="0" i="0" u="none" strike="noStrike" dirty="0">
                        <a:solidFill>
                          <a:srgbClr val="000000"/>
                        </a:solidFill>
                        <a:effectLst/>
                        <a:latin typeface="Calibri" panose="020F0502020204030204" pitchFamily="34" charset="0"/>
                      </a:endParaRPr>
                    </a:p>
                    <a:p>
                      <a:pPr algn="ctr" fontAlgn="ctr"/>
                      <a:r>
                        <a:rPr lang="en-US" sz="1400" u="none" strike="noStrike" dirty="0">
                          <a:effectLst/>
                        </a:rPr>
                        <a:t>No further action is necessary</a:t>
                      </a:r>
                      <a:endParaRPr lang="en-US" sz="1400" b="0" i="0" u="none" strike="noStrike" dirty="0">
                        <a:solidFill>
                          <a:srgbClr val="000000"/>
                        </a:solidFill>
                        <a:effectLst/>
                        <a:latin typeface="Calibri" panose="020F0502020204030204"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38297197"/>
                  </a:ext>
                </a:extLst>
              </a:tr>
            </a:tbl>
          </a:graphicData>
        </a:graphic>
      </p:graphicFrame>
    </p:spTree>
    <p:extLst>
      <p:ext uri="{BB962C8B-B14F-4D97-AF65-F5344CB8AC3E}">
        <p14:creationId xmlns:p14="http://schemas.microsoft.com/office/powerpoint/2010/main" val="404137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246621"/>
            <a:ext cx="11150600" cy="920336"/>
          </a:xfrm>
        </p:spPr>
        <p:txBody>
          <a:bodyPr/>
          <a:lstStyle/>
          <a:p>
            <a:r>
              <a:rPr lang="en-US" dirty="0" err="1"/>
              <a:t>pr</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35</a:t>
            </a:fld>
            <a:endParaRPr lang="es-ES" noProof="0" dirty="0"/>
          </a:p>
        </p:txBody>
      </p:sp>
      <p:sp>
        <p:nvSpPr>
          <p:cNvPr id="4" name="Content Placeholder 3"/>
          <p:cNvSpPr>
            <a:spLocks noGrp="1"/>
          </p:cNvSpPr>
          <p:nvPr>
            <p:ph idx="1"/>
          </p:nvPr>
        </p:nvSpPr>
        <p:spPr>
          <a:xfrm>
            <a:off x="515938" y="1319792"/>
            <a:ext cx="11142218" cy="3554260"/>
          </a:xfrm>
        </p:spPr>
        <p:txBody>
          <a:bodyPr>
            <a:normAutofit fontScale="70000" lnSpcReduction="20000"/>
          </a:bodyPr>
          <a:lstStyle/>
          <a:p>
            <a:pPr marL="0" indent="0" algn="just">
              <a:buNone/>
            </a:pPr>
            <a:r>
              <a:rPr lang="es-MX" dirty="0"/>
              <a:t>Semanalmente se libera un archivo llamado “PR” o “</a:t>
            </a:r>
            <a:r>
              <a:rPr lang="es-MX" dirty="0" err="1"/>
              <a:t>Purchase</a:t>
            </a:r>
            <a:r>
              <a:rPr lang="es-MX" dirty="0"/>
              <a:t> </a:t>
            </a:r>
            <a:r>
              <a:rPr lang="es-MX" dirty="0" err="1"/>
              <a:t>Requirements</a:t>
            </a:r>
            <a:r>
              <a:rPr lang="es-MX" dirty="0"/>
              <a:t>”, en él se hace un cálculo tomando en cuenta lo siguiente:</a:t>
            </a:r>
          </a:p>
          <a:p>
            <a:pPr marL="0" indent="0" algn="just">
              <a:buNone/>
            </a:pPr>
            <a:r>
              <a:rPr lang="es-MX" dirty="0">
                <a:solidFill>
                  <a:srgbClr val="00B050"/>
                </a:solidFill>
              </a:rPr>
              <a:t>OH+RWK+PO</a:t>
            </a:r>
            <a:r>
              <a:rPr lang="es-MX" dirty="0">
                <a:solidFill>
                  <a:srgbClr val="FF0000"/>
                </a:solidFill>
              </a:rPr>
              <a:t>-DEMANDA </a:t>
            </a:r>
            <a:r>
              <a:rPr lang="es-MX" sz="2200" dirty="0"/>
              <a:t>(luego se toma el LT+3 semanas y la cantidad corta es la que se coloca)</a:t>
            </a:r>
            <a:br>
              <a:rPr lang="es-MX" dirty="0">
                <a:solidFill>
                  <a:srgbClr val="FF0000"/>
                </a:solidFill>
              </a:rPr>
            </a:br>
            <a:r>
              <a:rPr lang="es-MX" dirty="0"/>
              <a:t>Es responsabilidad del comprador revisar este archivo por errores, cambios de </a:t>
            </a:r>
            <a:r>
              <a:rPr lang="es-MX" dirty="0" err="1"/>
              <a:t>LotSize</a:t>
            </a:r>
            <a:r>
              <a:rPr lang="es-MX" dirty="0"/>
              <a:t>(MOQ), LT entre otros, ya que la cantidad que se marca en la columna “</a:t>
            </a:r>
            <a:r>
              <a:rPr lang="es-MX" dirty="0" err="1"/>
              <a:t>Qty</a:t>
            </a:r>
            <a:r>
              <a:rPr lang="es-MX" dirty="0"/>
              <a:t> </a:t>
            </a:r>
            <a:r>
              <a:rPr lang="es-MX" dirty="0" err="1"/>
              <a:t>Shortage</a:t>
            </a:r>
            <a:r>
              <a:rPr lang="es-MX" dirty="0"/>
              <a:t>” es la que se creará la PO.</a:t>
            </a:r>
          </a:p>
          <a:p>
            <a:pPr marL="0" indent="0" algn="just">
              <a:buNone/>
            </a:pPr>
            <a:r>
              <a:rPr lang="es-ES" dirty="0"/>
              <a:t>Esta PO se crea, se sube para aprobación al portal y, luego de ser aprobada, se envía automáticamente al correo del proveedor que tenga asignado en el archivo "</a:t>
            </a:r>
            <a:r>
              <a:rPr lang="es-ES" dirty="0" err="1"/>
              <a:t>Buyer</a:t>
            </a:r>
            <a:r>
              <a:rPr lang="es-ES" dirty="0"/>
              <a:t> </a:t>
            </a:r>
            <a:r>
              <a:rPr lang="es-ES" dirty="0" err="1"/>
              <a:t>Distribution</a:t>
            </a:r>
            <a:r>
              <a:rPr lang="es-ES" dirty="0"/>
              <a:t>", con copia al comprador encargado de este proveedor. Adicionalmente, se envía un correo cuando el proceso haya terminado, con una pestaña de "ERRORES".</a:t>
            </a:r>
          </a:p>
          <a:p>
            <a:pPr marL="0" indent="0" algn="just">
              <a:buNone/>
            </a:pPr>
            <a:r>
              <a:rPr lang="es-ES" dirty="0"/>
              <a:t>Estas líneas (de error)  no se pueden colocar por cuestiones de falta de cláusulas, número inactivo, problemas de conversión de unidades, etc. Dichos errores deben colocarse manualmente y son responsabilidad del comprador (quien también debe subirlas a aprobación y enviarlas).</a:t>
            </a:r>
            <a:endParaRPr lang="en-US" dirty="0"/>
          </a:p>
        </p:txBody>
      </p:sp>
      <p:sp>
        <p:nvSpPr>
          <p:cNvPr id="5" name="Rectangle 4"/>
          <p:cNvSpPr/>
          <p:nvPr/>
        </p:nvSpPr>
        <p:spPr>
          <a:xfrm>
            <a:off x="335360" y="781709"/>
            <a:ext cx="7776864" cy="307777"/>
          </a:xfrm>
          <a:prstGeom prst="rect">
            <a:avLst/>
          </a:prstGeom>
        </p:spPr>
        <p:txBody>
          <a:bodyPr wrap="square">
            <a:spAutoFit/>
          </a:bodyPr>
          <a:lstStyle/>
          <a:p>
            <a:pPr lvl="2"/>
            <a:r>
              <a:rPr lang="en-US" sz="1400" dirty="0">
                <a:hlinkClick r:id="rId2" action="ppaction://hlinkfile"/>
              </a:rPr>
              <a:t>J:\Departments\Material Control\Purchasing\Planner-Buyer\1. Action Messages\2025</a:t>
            </a:r>
            <a:endParaRPr lang="en-US" sz="1400" dirty="0"/>
          </a:p>
        </p:txBody>
      </p:sp>
      <p:pic>
        <p:nvPicPr>
          <p:cNvPr id="6" name="Picture 5"/>
          <p:cNvPicPr>
            <a:picLocks noChangeAspect="1"/>
          </p:cNvPicPr>
          <p:nvPr/>
        </p:nvPicPr>
        <p:blipFill>
          <a:blip r:embed="rId3"/>
          <a:stretch>
            <a:fillRect/>
          </a:stretch>
        </p:blipFill>
        <p:spPr>
          <a:xfrm>
            <a:off x="96269" y="4874052"/>
            <a:ext cx="11945102" cy="1970655"/>
          </a:xfrm>
          <a:prstGeom prst="rect">
            <a:avLst/>
          </a:prstGeom>
        </p:spPr>
      </p:pic>
    </p:spTree>
    <p:extLst>
      <p:ext uri="{BB962C8B-B14F-4D97-AF65-F5344CB8AC3E}">
        <p14:creationId xmlns:p14="http://schemas.microsoft.com/office/powerpoint/2010/main" val="1183708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1849" y="1127836"/>
            <a:ext cx="12370537" cy="6333612"/>
          </a:xfrm>
          <a:prstGeom prst="rect">
            <a:avLst/>
          </a:prstGeom>
        </p:spPr>
      </p:pic>
      <p:sp>
        <p:nvSpPr>
          <p:cNvPr id="2" name="Title 1"/>
          <p:cNvSpPr>
            <a:spLocks noGrp="1"/>
          </p:cNvSpPr>
          <p:nvPr>
            <p:ph type="title"/>
          </p:nvPr>
        </p:nvSpPr>
        <p:spPr>
          <a:xfrm>
            <a:off x="350082" y="-80688"/>
            <a:ext cx="11150600" cy="920336"/>
          </a:xfrm>
        </p:spPr>
        <p:txBody>
          <a:bodyPr/>
          <a:lstStyle/>
          <a:p>
            <a:r>
              <a:rPr lang="es-MX" dirty="0"/>
              <a:t>PORTAL DE APROBACIÓN</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36</a:t>
            </a:fld>
            <a:endParaRPr lang="es-ES" noProof="0" dirty="0"/>
          </a:p>
        </p:txBody>
      </p:sp>
      <p:sp>
        <p:nvSpPr>
          <p:cNvPr id="7" name="Content Placeholder 3"/>
          <p:cNvSpPr txBox="1">
            <a:spLocks/>
          </p:cNvSpPr>
          <p:nvPr/>
        </p:nvSpPr>
        <p:spPr>
          <a:xfrm>
            <a:off x="327138" y="4294642"/>
            <a:ext cx="3461506" cy="1584176"/>
          </a:xfrm>
          <a:prstGeom prst="rect">
            <a:avLst/>
          </a:prstGeom>
          <a:solidFill>
            <a:srgbClr val="FFFF00"/>
          </a:solidFill>
          <a:ln w="28575">
            <a:solidFill>
              <a:srgbClr val="00B0F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b="1" dirty="0">
                <a:solidFill>
                  <a:srgbClr val="FF0000"/>
                </a:solidFill>
              </a:rPr>
              <a:t>TODAS LAS PO DEBEN ESTAR EN EL PORTAL</a:t>
            </a:r>
            <a:br>
              <a:rPr lang="es-ES" sz="1600" b="1" dirty="0"/>
            </a:br>
            <a:r>
              <a:rPr lang="es-ES" sz="1600" b="1" dirty="0"/>
              <a:t>Si se llega a hacer un cambio por un precio m</a:t>
            </a:r>
            <a:r>
              <a:rPr lang="es-MX" sz="1600" b="1" dirty="0" err="1"/>
              <a:t>ás</a:t>
            </a:r>
            <a:r>
              <a:rPr lang="es-MX" sz="1600" b="1" dirty="0"/>
              <a:t> alto, se tiene que re-subir la PO a aprobación.</a:t>
            </a:r>
            <a:endParaRPr lang="es-ES" b="1" i="1" u="sng" dirty="0">
              <a:solidFill>
                <a:srgbClr val="FF0000"/>
              </a:solidFill>
            </a:endParaRPr>
          </a:p>
        </p:txBody>
      </p:sp>
      <p:sp>
        <p:nvSpPr>
          <p:cNvPr id="9" name="Content Placeholder 3"/>
          <p:cNvSpPr txBox="1">
            <a:spLocks/>
          </p:cNvSpPr>
          <p:nvPr/>
        </p:nvSpPr>
        <p:spPr>
          <a:xfrm>
            <a:off x="8261520" y="2296092"/>
            <a:ext cx="3617940" cy="808676"/>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CAPEX: Si la PO incluye un costo por un </a:t>
            </a:r>
            <a:r>
              <a:rPr lang="es-ES" sz="1600" b="1" dirty="0" err="1">
                <a:solidFill>
                  <a:schemeClr val="bg1"/>
                </a:solidFill>
              </a:rPr>
              <a:t>Tooling</a:t>
            </a:r>
            <a:r>
              <a:rPr lang="es-ES" sz="1600" b="1" dirty="0">
                <a:solidFill>
                  <a:schemeClr val="bg1"/>
                </a:solidFill>
              </a:rPr>
              <a:t> (herramental) este tendrá que ser aprobado por finanzas también.</a:t>
            </a:r>
            <a:endParaRPr lang="es-ES" b="1" i="1" u="sng" dirty="0">
              <a:solidFill>
                <a:schemeClr val="bg1"/>
              </a:solidFill>
            </a:endParaRPr>
          </a:p>
        </p:txBody>
      </p:sp>
      <p:sp>
        <p:nvSpPr>
          <p:cNvPr id="10" name="Content Placeholder 3"/>
          <p:cNvSpPr txBox="1">
            <a:spLocks/>
          </p:cNvSpPr>
          <p:nvPr/>
        </p:nvSpPr>
        <p:spPr>
          <a:xfrm>
            <a:off x="8261520" y="3248862"/>
            <a:ext cx="3102176" cy="869295"/>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AMOUNT: </a:t>
            </a:r>
            <a:r>
              <a:rPr lang="es-ES" sz="1600" dirty="0">
                <a:solidFill>
                  <a:schemeClr val="bg1"/>
                </a:solidFill>
              </a:rPr>
              <a:t>Costo STD TOTAL</a:t>
            </a:r>
            <a:br>
              <a:rPr lang="es-ES" sz="1600" dirty="0">
                <a:solidFill>
                  <a:schemeClr val="bg1"/>
                </a:solidFill>
              </a:rPr>
            </a:br>
            <a:r>
              <a:rPr lang="es-ES" sz="1600" b="1" dirty="0">
                <a:solidFill>
                  <a:schemeClr val="bg1"/>
                </a:solidFill>
              </a:rPr>
              <a:t>REAL COST: </a:t>
            </a:r>
            <a:r>
              <a:rPr lang="es-ES" sz="1600" dirty="0">
                <a:solidFill>
                  <a:schemeClr val="bg1"/>
                </a:solidFill>
              </a:rPr>
              <a:t>Costo Unitario TOTAL</a:t>
            </a:r>
            <a:br>
              <a:rPr lang="es-ES" sz="1600" b="1" dirty="0">
                <a:solidFill>
                  <a:schemeClr val="bg1"/>
                </a:solidFill>
              </a:rPr>
            </a:br>
            <a:r>
              <a:rPr lang="es-ES" sz="1600" b="1" dirty="0">
                <a:solidFill>
                  <a:srgbClr val="FF0000"/>
                </a:solidFill>
              </a:rPr>
              <a:t>No olvides agregar la PO en PDF</a:t>
            </a:r>
            <a:endParaRPr lang="es-ES" b="1" i="1" u="sng" dirty="0">
              <a:solidFill>
                <a:srgbClr val="FF0000"/>
              </a:solidFill>
            </a:endParaRPr>
          </a:p>
        </p:txBody>
      </p:sp>
    </p:spTree>
    <p:extLst>
      <p:ext uri="{BB962C8B-B14F-4D97-AF65-F5344CB8AC3E}">
        <p14:creationId xmlns:p14="http://schemas.microsoft.com/office/powerpoint/2010/main" val="891436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a:t>
            </a:r>
            <a:r>
              <a:rPr lang="en-US" dirty="0"/>
              <a:t> - </a:t>
            </a:r>
            <a:r>
              <a:rPr lang="en-US" dirty="0" err="1"/>
              <a:t>En</a:t>
            </a:r>
            <a:r>
              <a:rPr lang="es-MX" dirty="0" err="1"/>
              <a:t>vío</a:t>
            </a:r>
            <a:r>
              <a:rPr lang="es-MX" dirty="0"/>
              <a:t> automático</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37</a:t>
            </a:fld>
            <a:endParaRPr lang="es-ES" noProof="0" dirty="0"/>
          </a:p>
        </p:txBody>
      </p:sp>
      <p:pic>
        <p:nvPicPr>
          <p:cNvPr id="6" name="Content Placeholder 5"/>
          <p:cNvPicPr>
            <a:picLocks noGrp="1" noChangeAspect="1"/>
          </p:cNvPicPr>
          <p:nvPr>
            <p:ph idx="1"/>
          </p:nvPr>
        </p:nvPicPr>
        <p:blipFill>
          <a:blip r:embed="rId2"/>
          <a:stretch>
            <a:fillRect/>
          </a:stretch>
        </p:blipFill>
        <p:spPr>
          <a:xfrm>
            <a:off x="6384032" y="5252090"/>
            <a:ext cx="5706616" cy="1561286"/>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47328" y="2636912"/>
            <a:ext cx="6212849" cy="4155058"/>
          </a:xfrm>
          <a:prstGeom prst="rect">
            <a:avLst/>
          </a:prstGeom>
          <a:ln w="28575">
            <a:solidFill>
              <a:schemeClr val="tx1"/>
            </a:solidFill>
          </a:ln>
        </p:spPr>
      </p:pic>
      <p:sp>
        <p:nvSpPr>
          <p:cNvPr id="8" name="Content Placeholder 3"/>
          <p:cNvSpPr txBox="1">
            <a:spLocks/>
          </p:cNvSpPr>
          <p:nvPr/>
        </p:nvSpPr>
        <p:spPr>
          <a:xfrm>
            <a:off x="515938" y="1319792"/>
            <a:ext cx="11142218" cy="12451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dirty="0"/>
              <a:t>Independientemente de si la PO es aprobada o rechazada, recibirás un correo notificándotelo. El seguimiento para la confirmación es tu responsabilidad, al igual que la corrección en caso de que la PO sea rechazada.</a:t>
            </a:r>
            <a:endParaRPr lang="en-US" dirty="0"/>
          </a:p>
        </p:txBody>
      </p:sp>
    </p:spTree>
    <p:extLst>
      <p:ext uri="{BB962C8B-B14F-4D97-AF65-F5344CB8AC3E}">
        <p14:creationId xmlns:p14="http://schemas.microsoft.com/office/powerpoint/2010/main" val="1850295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84" t="439" r="12409" b="14093"/>
          <a:stretch/>
        </p:blipFill>
        <p:spPr>
          <a:xfrm>
            <a:off x="1559496" y="2132856"/>
            <a:ext cx="3540192" cy="3522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p:cNvSpPr>
            <a:spLocks noGrp="1"/>
          </p:cNvSpPr>
          <p:nvPr>
            <p:ph type="title"/>
          </p:nvPr>
        </p:nvSpPr>
        <p:spPr/>
        <p:txBody>
          <a:bodyPr/>
          <a:lstStyle/>
          <a:p>
            <a:r>
              <a:rPr lang="es-MX" dirty="0"/>
              <a:t>Pasos para componentes críticos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38</a:t>
            </a:fld>
            <a:endParaRPr lang="es-ES" noProof="0" dirty="0"/>
          </a:p>
        </p:txBody>
      </p:sp>
      <p:graphicFrame>
        <p:nvGraphicFramePr>
          <p:cNvPr id="5" name="Diagram 4"/>
          <p:cNvGraphicFramePr/>
          <p:nvPr>
            <p:extLst>
              <p:ext uri="{D42A27DB-BD31-4B8C-83A1-F6EECF244321}">
                <p14:modId xmlns:p14="http://schemas.microsoft.com/office/powerpoint/2010/main" val="1259039342"/>
              </p:ext>
            </p:extLst>
          </p:nvPr>
        </p:nvGraphicFramePr>
        <p:xfrm>
          <a:off x="335360" y="1316079"/>
          <a:ext cx="5976664" cy="5081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6281489" y="1684661"/>
            <a:ext cx="5082207" cy="4185761"/>
          </a:xfrm>
          <a:prstGeom prst="rect">
            <a:avLst/>
          </a:prstGeom>
        </p:spPr>
        <p:txBody>
          <a:bodyPr wrap="square">
            <a:spAutoFit/>
          </a:bodyPr>
          <a:lstStyle/>
          <a:p>
            <a:pPr algn="just"/>
            <a:r>
              <a:rPr lang="es-ES" sz="1400" dirty="0"/>
              <a:t>En el día a día, es muy común que se presenten faltantes en la cadena de suministro, ya sea por problemas de producción, distribución o falta de comunicación entre los diferentes involucrados.</a:t>
            </a:r>
          </a:p>
          <a:p>
            <a:pPr algn="just"/>
            <a:r>
              <a:rPr lang="es-ES" sz="1400" dirty="0"/>
              <a:t>Sin embargo, el trabajo del comprador táctico es </a:t>
            </a:r>
            <a:r>
              <a:rPr lang="es-ES" sz="1400" b="1" dirty="0">
                <a:solidFill>
                  <a:srgbClr val="FF0000"/>
                </a:solidFill>
              </a:rPr>
              <a:t>procurar el material en tiempo</a:t>
            </a:r>
            <a:r>
              <a:rPr lang="es-ES" sz="1400" dirty="0"/>
              <a:t>, </a:t>
            </a:r>
            <a:r>
              <a:rPr lang="es-ES" sz="1400" b="1" u="sng" dirty="0"/>
              <a:t>cualquier fecha que no cumpla con el requerimiento de MRP debe ser mejorada.</a:t>
            </a:r>
          </a:p>
          <a:p>
            <a:pPr algn="just"/>
            <a:endParaRPr lang="es-ES" sz="1400" dirty="0"/>
          </a:p>
          <a:p>
            <a:pPr algn="just"/>
            <a:r>
              <a:rPr lang="es-ES" sz="1400" dirty="0"/>
              <a:t>Existen múltiples soluciones para lograrlo, siendo siempre clave, la detección temprana de los cuellos de botella o fallas en el proceso con tus proveedores. Esto se logra mediante un seguimiento semanal del OOR, confirmaciones de ordenes, embarques en tránsito, OTD, entre otros, lo que permite identificar posibles problemas antes de que se conviertan en un obstáculo grave.</a:t>
            </a:r>
          </a:p>
          <a:p>
            <a:pPr algn="just"/>
            <a:endParaRPr lang="es-ES" sz="1400" dirty="0"/>
          </a:p>
          <a:p>
            <a:pPr algn="just"/>
            <a:r>
              <a:rPr lang="es-ES" sz="1400" dirty="0"/>
              <a:t>Además, es fundamental seguir el camino de </a:t>
            </a:r>
            <a:r>
              <a:rPr lang="es-ES" sz="1400" dirty="0" err="1"/>
              <a:t>escalación</a:t>
            </a:r>
            <a:r>
              <a:rPr lang="es-ES" sz="1400" dirty="0"/>
              <a:t>, que permita reaccionar rápidamente, involucrando a los responsables adecuados para resolver los inconvenientes de manera eficiente y minimizar los impactos en la operación de manera oportuna.</a:t>
            </a:r>
          </a:p>
        </p:txBody>
      </p:sp>
    </p:spTree>
    <p:extLst>
      <p:ext uri="{BB962C8B-B14F-4D97-AF65-F5344CB8AC3E}">
        <p14:creationId xmlns:p14="http://schemas.microsoft.com/office/powerpoint/2010/main" val="639396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andones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39</a:t>
            </a:fld>
            <a:endParaRPr lang="es-ES" noProof="0" dirty="0"/>
          </a:p>
        </p:txBody>
      </p:sp>
      <p:sp>
        <p:nvSpPr>
          <p:cNvPr id="4" name="Content Placeholder 3"/>
          <p:cNvSpPr>
            <a:spLocks noGrp="1"/>
          </p:cNvSpPr>
          <p:nvPr>
            <p:ph idx="1"/>
          </p:nvPr>
        </p:nvSpPr>
        <p:spPr>
          <a:xfrm>
            <a:off x="417140" y="1390009"/>
            <a:ext cx="4598740" cy="2399031"/>
          </a:xfrm>
        </p:spPr>
        <p:txBody>
          <a:bodyPr>
            <a:normAutofit fontScale="77500" lnSpcReduction="20000"/>
          </a:bodyPr>
          <a:lstStyle/>
          <a:p>
            <a:pPr marL="0" indent="0" algn="just">
              <a:buNone/>
            </a:pPr>
            <a:r>
              <a:rPr lang="es-MX" dirty="0"/>
              <a:t>Estos se crean cuando queremos saber si se puede utilizar un alterno o si existe, le llega a ingeniería y nos dan respuesta dentro del mismo sistema.</a:t>
            </a:r>
          </a:p>
          <a:p>
            <a:pPr marL="0" indent="0" algn="just">
              <a:buNone/>
            </a:pPr>
            <a:r>
              <a:rPr lang="es-MX" dirty="0"/>
              <a:t>Nosotros seguimos siendo los encargados de estos andones por lo que el seguimiento para que se completen es clave, </a:t>
            </a:r>
            <a:r>
              <a:rPr lang="es-MX" u="sng" dirty="0"/>
              <a:t>hay que perseguir el ANDON.</a:t>
            </a:r>
            <a:endParaRPr lang="es-ES" u="sng" dirty="0"/>
          </a:p>
        </p:txBody>
      </p:sp>
      <p:pic>
        <p:nvPicPr>
          <p:cNvPr id="24580" name="Picture 4" descr="Machine generated alternative text:&#10;New ttket &#10;Employee who reports: &#10;177147 &#10;GENERAL &#10;Work order number: &#10;Line stop: &#10;Ergineering &#10;Drop files to attach, or browse &#10;Me a revisar si existe un alterno de este numero de &#10;5NJ.621115 QTY &#10;Attachme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0" y="2907096"/>
            <a:ext cx="6798962" cy="3951896"/>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descr="Machine generated alternative text:&#10;Success &#10;Ticket &quot;137996&quot; has been created successfully &#10;O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40" y="4147852"/>
            <a:ext cx="4572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768803" y="0"/>
            <a:ext cx="6001588" cy="2600688"/>
          </a:xfrm>
          <a:prstGeom prst="rect">
            <a:avLst/>
          </a:prstGeom>
        </p:spPr>
      </p:pic>
      <p:sp>
        <p:nvSpPr>
          <p:cNvPr id="11" name="Content Placeholder 3"/>
          <p:cNvSpPr txBox="1">
            <a:spLocks/>
          </p:cNvSpPr>
          <p:nvPr/>
        </p:nvSpPr>
        <p:spPr>
          <a:xfrm>
            <a:off x="9706113" y="1501015"/>
            <a:ext cx="1125263" cy="559833"/>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1:</a:t>
            </a:r>
            <a:br>
              <a:rPr lang="es-ES" sz="1600" dirty="0">
                <a:solidFill>
                  <a:schemeClr val="bg1"/>
                </a:solidFill>
              </a:rPr>
            </a:br>
            <a:r>
              <a:rPr lang="es-ES" sz="1600" dirty="0">
                <a:solidFill>
                  <a:schemeClr val="bg1"/>
                </a:solidFill>
              </a:rPr>
              <a:t>New Ticket</a:t>
            </a:r>
            <a:br>
              <a:rPr lang="es-ES" sz="1600" b="1" dirty="0">
                <a:solidFill>
                  <a:schemeClr val="bg1"/>
                </a:solidFill>
              </a:rPr>
            </a:br>
            <a:endParaRPr lang="es-ES" b="1" i="1" u="sng" dirty="0">
              <a:solidFill>
                <a:schemeClr val="bg1"/>
              </a:solidFill>
            </a:endParaRPr>
          </a:p>
        </p:txBody>
      </p:sp>
      <p:sp>
        <p:nvSpPr>
          <p:cNvPr id="12" name="Content Placeholder 3"/>
          <p:cNvSpPr txBox="1">
            <a:spLocks/>
          </p:cNvSpPr>
          <p:nvPr/>
        </p:nvSpPr>
        <p:spPr>
          <a:xfrm>
            <a:off x="7752185" y="4147853"/>
            <a:ext cx="3079192" cy="1153356"/>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600" b="1" dirty="0">
                <a:solidFill>
                  <a:schemeClr val="bg1"/>
                </a:solidFill>
              </a:rPr>
              <a:t>PASO 2: Como llenar:</a:t>
            </a:r>
            <a:br>
              <a:rPr lang="es-ES" sz="1600" b="1" dirty="0">
                <a:solidFill>
                  <a:schemeClr val="bg1"/>
                </a:solidFill>
              </a:rPr>
            </a:br>
            <a:r>
              <a:rPr lang="es-ES" sz="1600" dirty="0" err="1">
                <a:solidFill>
                  <a:schemeClr val="bg1"/>
                </a:solidFill>
              </a:rPr>
              <a:t>Employee</a:t>
            </a:r>
            <a:r>
              <a:rPr lang="es-ES" sz="1600" dirty="0">
                <a:solidFill>
                  <a:schemeClr val="bg1"/>
                </a:solidFill>
              </a:rPr>
              <a:t>: </a:t>
            </a:r>
            <a:r>
              <a:rPr lang="es-ES" sz="1600" i="1" u="sng" dirty="0">
                <a:solidFill>
                  <a:schemeClr val="bg1"/>
                </a:solidFill>
              </a:rPr>
              <a:t>Numero de empleado</a:t>
            </a:r>
            <a:br>
              <a:rPr lang="es-ES" sz="1600" i="1" u="sng" dirty="0">
                <a:solidFill>
                  <a:schemeClr val="bg1"/>
                </a:solidFill>
              </a:rPr>
            </a:br>
            <a:r>
              <a:rPr lang="es-ES" sz="1600" dirty="0">
                <a:solidFill>
                  <a:schemeClr val="bg1"/>
                </a:solidFill>
              </a:rPr>
              <a:t>Line: </a:t>
            </a:r>
            <a:r>
              <a:rPr lang="es-ES" sz="1600" i="1" u="sng" dirty="0">
                <a:solidFill>
                  <a:schemeClr val="bg1"/>
                </a:solidFill>
              </a:rPr>
              <a:t>GENERAL</a:t>
            </a:r>
            <a:br>
              <a:rPr lang="es-ES" sz="1600" i="1" u="sng" dirty="0">
                <a:solidFill>
                  <a:schemeClr val="bg1"/>
                </a:solidFill>
              </a:rPr>
            </a:br>
            <a:r>
              <a:rPr lang="es-ES" sz="1600" dirty="0" err="1">
                <a:solidFill>
                  <a:schemeClr val="bg1"/>
                </a:solidFill>
              </a:rPr>
              <a:t>Department</a:t>
            </a:r>
            <a:r>
              <a:rPr lang="es-ES" sz="1600" dirty="0">
                <a:solidFill>
                  <a:schemeClr val="bg1"/>
                </a:solidFill>
              </a:rPr>
              <a:t>: </a:t>
            </a:r>
            <a:r>
              <a:rPr lang="es-ES" sz="1600" i="1" u="sng" dirty="0" err="1">
                <a:solidFill>
                  <a:schemeClr val="bg1"/>
                </a:solidFill>
              </a:rPr>
              <a:t>Engineering</a:t>
            </a:r>
            <a:br>
              <a:rPr lang="es-ES" sz="1600" dirty="0">
                <a:solidFill>
                  <a:schemeClr val="bg1"/>
                </a:solidFill>
              </a:rPr>
            </a:br>
            <a:r>
              <a:rPr lang="es-ES" sz="1600" dirty="0" err="1">
                <a:solidFill>
                  <a:schemeClr val="bg1"/>
                </a:solidFill>
              </a:rPr>
              <a:t>Problem</a:t>
            </a:r>
            <a:r>
              <a:rPr lang="es-ES" sz="1600" dirty="0">
                <a:solidFill>
                  <a:schemeClr val="bg1"/>
                </a:solidFill>
              </a:rPr>
              <a:t>: </a:t>
            </a:r>
            <a:r>
              <a:rPr lang="es-ES" sz="1600" i="1" u="sng" dirty="0" err="1">
                <a:solidFill>
                  <a:schemeClr val="bg1"/>
                </a:solidFill>
              </a:rPr>
              <a:t>Descripci</a:t>
            </a:r>
            <a:r>
              <a:rPr lang="es-MX" sz="1600" i="1" u="sng" dirty="0" err="1">
                <a:solidFill>
                  <a:schemeClr val="bg1"/>
                </a:solidFill>
              </a:rPr>
              <a:t>ó</a:t>
            </a:r>
            <a:r>
              <a:rPr lang="es-ES" sz="1600" i="1" u="sng" dirty="0">
                <a:solidFill>
                  <a:schemeClr val="bg1"/>
                </a:solidFill>
              </a:rPr>
              <a:t>n de solicitud</a:t>
            </a:r>
          </a:p>
        </p:txBody>
      </p:sp>
      <p:sp>
        <p:nvSpPr>
          <p:cNvPr id="13" name="Content Placeholder 3"/>
          <p:cNvSpPr txBox="1">
            <a:spLocks/>
          </p:cNvSpPr>
          <p:nvPr/>
        </p:nvSpPr>
        <p:spPr>
          <a:xfrm>
            <a:off x="1877522" y="4320510"/>
            <a:ext cx="1651236" cy="562534"/>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PASO 3:</a:t>
            </a:r>
            <a:br>
              <a:rPr lang="es-ES" sz="1600" b="1" dirty="0">
                <a:solidFill>
                  <a:schemeClr val="bg1"/>
                </a:solidFill>
              </a:rPr>
            </a:br>
            <a:r>
              <a:rPr lang="es-ES" sz="1600" dirty="0">
                <a:solidFill>
                  <a:schemeClr val="bg1"/>
                </a:solidFill>
              </a:rPr>
              <a:t>GUARDAR EL ID</a:t>
            </a:r>
            <a:br>
              <a:rPr lang="es-ES" sz="1600" dirty="0">
                <a:solidFill>
                  <a:schemeClr val="bg1"/>
                </a:solidFill>
              </a:rPr>
            </a:br>
            <a:endParaRPr lang="es-ES" i="1" u="sng" dirty="0">
              <a:solidFill>
                <a:schemeClr val="bg1"/>
              </a:solidFill>
            </a:endParaRPr>
          </a:p>
        </p:txBody>
      </p:sp>
      <p:sp>
        <p:nvSpPr>
          <p:cNvPr id="15" name="Rectangle 14"/>
          <p:cNvSpPr/>
          <p:nvPr/>
        </p:nvSpPr>
        <p:spPr>
          <a:xfrm>
            <a:off x="7983312" y="1463397"/>
            <a:ext cx="1569071" cy="4466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600056" y="842346"/>
            <a:ext cx="792088" cy="32461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600056" y="1251272"/>
            <a:ext cx="792088" cy="32461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49272" y="724485"/>
            <a:ext cx="2490105" cy="369332"/>
          </a:xfrm>
          <a:prstGeom prst="rect">
            <a:avLst/>
          </a:prstGeom>
        </p:spPr>
        <p:txBody>
          <a:bodyPr wrap="none">
            <a:spAutoFit/>
          </a:bodyPr>
          <a:lstStyle/>
          <a:p>
            <a:r>
              <a:rPr lang="en-US" dirty="0">
                <a:hlinkClick r:id="rId5"/>
              </a:rPr>
              <a:t>ezanoc1cho:91/ANDON/</a:t>
            </a:r>
            <a:endParaRPr lang="en-US" dirty="0"/>
          </a:p>
        </p:txBody>
      </p:sp>
    </p:spTree>
    <p:extLst>
      <p:ext uri="{BB962C8B-B14F-4D97-AF65-F5344CB8AC3E}">
        <p14:creationId xmlns:p14="http://schemas.microsoft.com/office/powerpoint/2010/main" val="269510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MRP</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a:t>
            </a:fld>
            <a:endParaRPr lang="es-ES" noProof="0" dirty="0"/>
          </a:p>
        </p:txBody>
      </p:sp>
      <p:sp>
        <p:nvSpPr>
          <p:cNvPr id="4" name="Content Placeholder 3"/>
          <p:cNvSpPr>
            <a:spLocks noGrp="1"/>
          </p:cNvSpPr>
          <p:nvPr>
            <p:ph idx="1"/>
          </p:nvPr>
        </p:nvSpPr>
        <p:spPr>
          <a:xfrm>
            <a:off x="515938" y="1319792"/>
            <a:ext cx="3563838" cy="4351338"/>
          </a:xfrm>
        </p:spPr>
        <p:txBody>
          <a:bodyPr>
            <a:noAutofit/>
          </a:bodyPr>
          <a:lstStyle/>
          <a:p>
            <a:pPr marL="0" indent="0" algn="just">
              <a:buNone/>
            </a:pPr>
            <a:r>
              <a:rPr lang="es-ES" sz="2000" dirty="0"/>
              <a:t>El MRP es un sistema diseñado para planificar la producción de la fabricación. Identifica los materiales necesarios, estima las cantidades, determina cuándo se necesitarán para cumplir con el cronograma de producción, y gestiona los plazos de entrega –con el objetivo de cubrir las demandas y mejorar la productividad general–.</a:t>
            </a:r>
            <a:br>
              <a:rPr lang="es-ES" sz="2000" dirty="0"/>
            </a:br>
            <a:br>
              <a:rPr lang="es-ES" sz="2000" dirty="0"/>
            </a:br>
            <a:r>
              <a:rPr lang="es-ES" sz="2000" b="1" u="sng" dirty="0">
                <a:solidFill>
                  <a:srgbClr val="FF0000"/>
                </a:solidFill>
              </a:rPr>
              <a:t>Nuestro MRP es “R4” o Royal 4</a:t>
            </a:r>
            <a:br>
              <a:rPr lang="es-ES" sz="2000" b="1" u="sng" dirty="0">
                <a:solidFill>
                  <a:srgbClr val="FF0000"/>
                </a:solidFill>
              </a:rPr>
            </a:br>
            <a:r>
              <a:rPr lang="es-ES" sz="2000" dirty="0"/>
              <a:t>Tenemos la versión Web (Royal Web) y versión aplicación.</a:t>
            </a:r>
            <a:endParaRPr lang="en-US" sz="2000" dirty="0"/>
          </a:p>
        </p:txBody>
      </p:sp>
      <p:pic>
        <p:nvPicPr>
          <p:cNvPr id="6" name="Picture 5"/>
          <p:cNvPicPr>
            <a:picLocks noChangeAspect="1"/>
          </p:cNvPicPr>
          <p:nvPr/>
        </p:nvPicPr>
        <p:blipFill>
          <a:blip r:embed="rId2"/>
          <a:stretch>
            <a:fillRect/>
          </a:stretch>
        </p:blipFill>
        <p:spPr>
          <a:xfrm>
            <a:off x="4223792" y="246621"/>
            <a:ext cx="7770040" cy="5892824"/>
          </a:xfrm>
          <a:prstGeom prst="rect">
            <a:avLst/>
          </a:prstGeom>
        </p:spPr>
      </p:pic>
    </p:spTree>
    <p:extLst>
      <p:ext uri="{BB962C8B-B14F-4D97-AF65-F5344CB8AC3E}">
        <p14:creationId xmlns:p14="http://schemas.microsoft.com/office/powerpoint/2010/main" val="173605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1883" y="5364327"/>
            <a:ext cx="12266805" cy="1521057"/>
          </a:xfrm>
          <a:prstGeom prst="rect">
            <a:avLst/>
          </a:prstGeom>
        </p:spPr>
      </p:pic>
      <p:sp>
        <p:nvSpPr>
          <p:cNvPr id="2" name="Title 1"/>
          <p:cNvSpPr>
            <a:spLocks noGrp="1"/>
          </p:cNvSpPr>
          <p:nvPr>
            <p:ph type="title"/>
          </p:nvPr>
        </p:nvSpPr>
        <p:spPr/>
        <p:txBody>
          <a:bodyPr/>
          <a:lstStyle/>
          <a:p>
            <a:r>
              <a:rPr lang="en-US" dirty="0" err="1"/>
              <a:t>Llenado</a:t>
            </a:r>
            <a:r>
              <a:rPr lang="en-US" dirty="0"/>
              <a:t> de </a:t>
            </a:r>
            <a:r>
              <a:rPr lang="en-US" dirty="0" err="1"/>
              <a:t>gemba</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40</a:t>
            </a:fld>
            <a:endParaRPr lang="es-ES" noProof="0" dirty="0"/>
          </a:p>
        </p:txBody>
      </p:sp>
      <p:sp>
        <p:nvSpPr>
          <p:cNvPr id="4" name="Content Placeholder 3"/>
          <p:cNvSpPr>
            <a:spLocks noGrp="1"/>
          </p:cNvSpPr>
          <p:nvPr>
            <p:ph idx="1"/>
          </p:nvPr>
        </p:nvSpPr>
        <p:spPr>
          <a:xfrm>
            <a:off x="515938" y="1319792"/>
            <a:ext cx="11142218" cy="1317121"/>
          </a:xfrm>
        </p:spPr>
        <p:txBody>
          <a:bodyPr>
            <a:normAutofit fontScale="92500" lnSpcReduction="20000"/>
          </a:bodyPr>
          <a:lstStyle/>
          <a:p>
            <a:pPr marL="0" indent="0" algn="just">
              <a:buNone/>
            </a:pPr>
            <a:r>
              <a:rPr lang="es-MX" dirty="0"/>
              <a:t>“</a:t>
            </a:r>
            <a:r>
              <a:rPr lang="es-MX" dirty="0" err="1"/>
              <a:t>Gemba</a:t>
            </a:r>
            <a:r>
              <a:rPr lang="es-MX" dirty="0"/>
              <a:t>” es un archivo semanal que se revisa en tiempo real por planeación y producción.</a:t>
            </a:r>
            <a:r>
              <a:rPr lang="en-US" dirty="0"/>
              <a:t> </a:t>
            </a:r>
            <a:r>
              <a:rPr lang="en-US" dirty="0" err="1"/>
              <a:t>En</a:t>
            </a:r>
            <a:r>
              <a:rPr lang="en-US" dirty="0"/>
              <a:t> el se </a:t>
            </a:r>
            <a:r>
              <a:rPr lang="en-US" dirty="0" err="1"/>
              <a:t>presentan</a:t>
            </a:r>
            <a:r>
              <a:rPr lang="en-US" dirty="0"/>
              <a:t> </a:t>
            </a:r>
            <a:r>
              <a:rPr lang="en-US" dirty="0" err="1"/>
              <a:t>los</a:t>
            </a:r>
            <a:r>
              <a:rPr lang="en-US" dirty="0"/>
              <a:t> </a:t>
            </a:r>
            <a:r>
              <a:rPr lang="en-US" dirty="0" err="1"/>
              <a:t>cortos</a:t>
            </a:r>
            <a:r>
              <a:rPr lang="en-US" dirty="0"/>
              <a:t> </a:t>
            </a:r>
            <a:r>
              <a:rPr lang="en-US" dirty="0" err="1"/>
              <a:t>mensuales</a:t>
            </a:r>
            <a:r>
              <a:rPr lang="en-US" dirty="0"/>
              <a:t> del MRP, </a:t>
            </a:r>
            <a:r>
              <a:rPr lang="en-US" dirty="0" err="1"/>
              <a:t>diariamente</a:t>
            </a:r>
            <a:r>
              <a:rPr lang="en-US" dirty="0"/>
              <a:t> se </a:t>
            </a:r>
            <a:r>
              <a:rPr lang="en-US" dirty="0" err="1"/>
              <a:t>tiene</a:t>
            </a:r>
            <a:r>
              <a:rPr lang="en-US" dirty="0"/>
              <a:t> </a:t>
            </a:r>
            <a:r>
              <a:rPr lang="en-US" dirty="0" err="1"/>
              <a:t>una</a:t>
            </a:r>
            <a:r>
              <a:rPr lang="en-US" dirty="0"/>
              <a:t> </a:t>
            </a:r>
            <a:r>
              <a:rPr lang="en-US" dirty="0" err="1"/>
              <a:t>ventana</a:t>
            </a:r>
            <a:r>
              <a:rPr lang="en-US" dirty="0"/>
              <a:t> de 8-10AM para </a:t>
            </a:r>
            <a:r>
              <a:rPr lang="en-US" dirty="0" err="1"/>
              <a:t>actualizar</a:t>
            </a:r>
            <a:r>
              <a:rPr lang="en-US" dirty="0"/>
              <a:t> </a:t>
            </a:r>
            <a:r>
              <a:rPr lang="en-US" dirty="0" err="1"/>
              <a:t>este</a:t>
            </a:r>
            <a:r>
              <a:rPr lang="en-US" dirty="0"/>
              <a:t> </a:t>
            </a:r>
            <a:r>
              <a:rPr lang="en-US" dirty="0" err="1"/>
              <a:t>archivo</a:t>
            </a:r>
            <a:r>
              <a:rPr lang="en-US" dirty="0"/>
              <a:t>.</a:t>
            </a:r>
            <a:br>
              <a:rPr lang="en-US" dirty="0"/>
            </a:br>
            <a:r>
              <a:rPr lang="en-US" b="1" u="sng" dirty="0"/>
              <a:t>La </a:t>
            </a:r>
            <a:r>
              <a:rPr lang="en-US" b="1" u="sng" dirty="0" err="1"/>
              <a:t>informaci</a:t>
            </a:r>
            <a:r>
              <a:rPr lang="es-MX" b="1" u="sng" dirty="0" err="1"/>
              <a:t>ó</a:t>
            </a:r>
            <a:r>
              <a:rPr lang="en-US" b="1" u="sng" dirty="0"/>
              <a:t>n </a:t>
            </a:r>
            <a:r>
              <a:rPr lang="en-US" b="1" u="sng" dirty="0" err="1"/>
              <a:t>contenida</a:t>
            </a:r>
            <a:r>
              <a:rPr lang="en-US" b="1" u="sng" dirty="0"/>
              <a:t> </a:t>
            </a:r>
            <a:r>
              <a:rPr lang="en-US" b="1" u="sng" dirty="0" err="1"/>
              <a:t>debe</a:t>
            </a:r>
            <a:r>
              <a:rPr lang="en-US" b="1" u="sng" dirty="0"/>
              <a:t> </a:t>
            </a:r>
            <a:r>
              <a:rPr lang="en-US" b="1" u="sng" dirty="0" err="1"/>
              <a:t>ser</a:t>
            </a:r>
            <a:r>
              <a:rPr lang="en-US" b="1" u="sng" dirty="0"/>
              <a:t> la </a:t>
            </a:r>
            <a:r>
              <a:rPr lang="en-US" b="1" u="sng" dirty="0" err="1"/>
              <a:t>más</a:t>
            </a:r>
            <a:r>
              <a:rPr lang="en-US" b="1" u="sng" dirty="0"/>
              <a:t> actual </a:t>
            </a:r>
            <a:r>
              <a:rPr lang="en-US" b="1" u="sng" dirty="0" err="1"/>
              <a:t>siempre</a:t>
            </a:r>
            <a:r>
              <a:rPr lang="en-US" b="1" u="sng" dirty="0"/>
              <a:t>.</a:t>
            </a:r>
          </a:p>
          <a:p>
            <a:pPr marL="0" indent="0" algn="just">
              <a:buNone/>
            </a:pPr>
            <a:endParaRPr lang="es-MX" dirty="0"/>
          </a:p>
        </p:txBody>
      </p:sp>
      <p:pic>
        <p:nvPicPr>
          <p:cNvPr id="5" name="Picture 4"/>
          <p:cNvPicPr>
            <a:picLocks noChangeAspect="1"/>
          </p:cNvPicPr>
          <p:nvPr/>
        </p:nvPicPr>
        <p:blipFill>
          <a:blip r:embed="rId3"/>
          <a:stretch>
            <a:fillRect/>
          </a:stretch>
        </p:blipFill>
        <p:spPr>
          <a:xfrm>
            <a:off x="0" y="4284207"/>
            <a:ext cx="12192001" cy="1482988"/>
          </a:xfrm>
          <a:prstGeom prst="rect">
            <a:avLst/>
          </a:prstGeom>
        </p:spPr>
      </p:pic>
      <p:sp>
        <p:nvSpPr>
          <p:cNvPr id="6" name="Content Placeholder 3"/>
          <p:cNvSpPr txBox="1">
            <a:spLocks/>
          </p:cNvSpPr>
          <p:nvPr/>
        </p:nvSpPr>
        <p:spPr>
          <a:xfrm>
            <a:off x="21883" y="3595663"/>
            <a:ext cx="1415480" cy="642021"/>
          </a:xfrm>
          <a:prstGeom prst="rect">
            <a:avLst/>
          </a:prstGeom>
          <a:solidFill>
            <a:srgbClr val="FF000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200" dirty="0">
                <a:solidFill>
                  <a:schemeClr val="bg1"/>
                </a:solidFill>
              </a:rPr>
              <a:t>En rojo se marcan los números que son más críticos</a:t>
            </a:r>
            <a:endParaRPr lang="es-ES" sz="2000" i="1" u="sng" dirty="0">
              <a:solidFill>
                <a:schemeClr val="bg1"/>
              </a:solidFill>
            </a:endParaRPr>
          </a:p>
        </p:txBody>
      </p:sp>
      <p:sp>
        <p:nvSpPr>
          <p:cNvPr id="7" name="Content Placeholder 3"/>
          <p:cNvSpPr txBox="1">
            <a:spLocks/>
          </p:cNvSpPr>
          <p:nvPr/>
        </p:nvSpPr>
        <p:spPr>
          <a:xfrm>
            <a:off x="2351584" y="2831365"/>
            <a:ext cx="4320480" cy="1368151"/>
          </a:xfrm>
          <a:prstGeom prst="rect">
            <a:avLst/>
          </a:prstGeom>
          <a:solidFill>
            <a:srgbClr val="00B05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400" b="1" dirty="0">
                <a:solidFill>
                  <a:schemeClr val="bg1"/>
                </a:solidFill>
              </a:rPr>
              <a:t>ETA: </a:t>
            </a:r>
            <a:r>
              <a:rPr lang="es-ES" sz="1200" dirty="0">
                <a:solidFill>
                  <a:schemeClr val="bg1"/>
                </a:solidFill>
              </a:rPr>
              <a:t>La celda debe resumir cuando se cubrirá el requerimiento a un mes (total</a:t>
            </a:r>
            <a:r>
              <a:rPr lang="en-US" sz="1200" dirty="0">
                <a:solidFill>
                  <a:schemeClr val="bg1"/>
                </a:solidFill>
              </a:rPr>
              <a:t>_</a:t>
            </a:r>
            <a:r>
              <a:rPr lang="en-US" sz="1200" dirty="0" err="1">
                <a:solidFill>
                  <a:schemeClr val="bg1"/>
                </a:solidFill>
              </a:rPr>
              <a:t>qty</a:t>
            </a:r>
            <a:r>
              <a:rPr lang="en-US" sz="1200" dirty="0">
                <a:solidFill>
                  <a:schemeClr val="bg1"/>
                </a:solidFill>
              </a:rPr>
              <a:t>). </a:t>
            </a:r>
            <a:r>
              <a:rPr lang="en-US" sz="1200" b="1" u="sng" dirty="0">
                <a:solidFill>
                  <a:schemeClr val="bg1"/>
                </a:solidFill>
              </a:rPr>
              <a:t>Este </a:t>
            </a:r>
            <a:r>
              <a:rPr lang="en-US" sz="1200" b="1" u="sng" dirty="0" err="1">
                <a:solidFill>
                  <a:schemeClr val="bg1"/>
                </a:solidFill>
              </a:rPr>
              <a:t>es</a:t>
            </a:r>
            <a:r>
              <a:rPr lang="en-US" sz="1200" b="1" u="sng" dirty="0">
                <a:solidFill>
                  <a:schemeClr val="bg1"/>
                </a:solidFill>
              </a:rPr>
              <a:t> el </a:t>
            </a:r>
            <a:r>
              <a:rPr lang="en-US" sz="1200" b="1" u="sng" dirty="0" err="1">
                <a:solidFill>
                  <a:schemeClr val="bg1"/>
                </a:solidFill>
              </a:rPr>
              <a:t>comentario</a:t>
            </a:r>
            <a:r>
              <a:rPr lang="en-US" sz="1200" b="1" u="sng" dirty="0">
                <a:solidFill>
                  <a:schemeClr val="bg1"/>
                </a:solidFill>
              </a:rPr>
              <a:t> mas </a:t>
            </a:r>
            <a:r>
              <a:rPr lang="en-US" sz="1200" b="1" u="sng" dirty="0" err="1">
                <a:solidFill>
                  <a:schemeClr val="bg1"/>
                </a:solidFill>
              </a:rPr>
              <a:t>importante</a:t>
            </a:r>
            <a:r>
              <a:rPr lang="en-US" sz="1200" b="1" u="sng" dirty="0">
                <a:solidFill>
                  <a:schemeClr val="bg1"/>
                </a:solidFill>
              </a:rPr>
              <a:t>.</a:t>
            </a:r>
          </a:p>
          <a:p>
            <a:r>
              <a:rPr lang="en-US" sz="1200" dirty="0" err="1">
                <a:solidFill>
                  <a:schemeClr val="bg1"/>
                </a:solidFill>
              </a:rPr>
              <a:t>Escribir</a:t>
            </a:r>
            <a:r>
              <a:rPr lang="en-US" sz="1200" dirty="0">
                <a:solidFill>
                  <a:schemeClr val="bg1"/>
                </a:solidFill>
              </a:rPr>
              <a:t> IMPO, QA, RWK, ANDON, </a:t>
            </a:r>
            <a:r>
              <a:rPr lang="en-US" sz="1200" dirty="0" err="1">
                <a:solidFill>
                  <a:schemeClr val="bg1"/>
                </a:solidFill>
              </a:rPr>
              <a:t>según</a:t>
            </a:r>
            <a:r>
              <a:rPr lang="en-US" sz="1200" dirty="0">
                <a:solidFill>
                  <a:schemeClr val="bg1"/>
                </a:solidFill>
              </a:rPr>
              <a:t> sea el </a:t>
            </a:r>
            <a:r>
              <a:rPr lang="en-US" sz="1200" dirty="0" err="1">
                <a:solidFill>
                  <a:schemeClr val="bg1"/>
                </a:solidFill>
              </a:rPr>
              <a:t>caso</a:t>
            </a:r>
            <a:endParaRPr lang="en-US" sz="1200" dirty="0">
              <a:solidFill>
                <a:schemeClr val="bg1"/>
              </a:solidFill>
            </a:endParaRPr>
          </a:p>
          <a:p>
            <a:r>
              <a:rPr lang="en-US" sz="1200" dirty="0">
                <a:solidFill>
                  <a:schemeClr val="bg1"/>
                </a:solidFill>
              </a:rPr>
              <a:t>Si no se </a:t>
            </a:r>
            <a:r>
              <a:rPr lang="en-US" sz="1200" dirty="0" err="1">
                <a:solidFill>
                  <a:schemeClr val="bg1"/>
                </a:solidFill>
              </a:rPr>
              <a:t>tiene</a:t>
            </a:r>
            <a:r>
              <a:rPr lang="en-US" sz="1200" dirty="0">
                <a:solidFill>
                  <a:schemeClr val="bg1"/>
                </a:solidFill>
              </a:rPr>
              <a:t> </a:t>
            </a:r>
            <a:r>
              <a:rPr lang="en-US" sz="1200" dirty="0" err="1">
                <a:solidFill>
                  <a:schemeClr val="bg1"/>
                </a:solidFill>
              </a:rPr>
              <a:t>ninguno</a:t>
            </a:r>
            <a:r>
              <a:rPr lang="en-US" sz="1200" dirty="0">
                <a:solidFill>
                  <a:schemeClr val="bg1"/>
                </a:solidFill>
              </a:rPr>
              <a:t> de </a:t>
            </a:r>
            <a:r>
              <a:rPr lang="en-US" sz="1200" dirty="0" err="1">
                <a:solidFill>
                  <a:schemeClr val="bg1"/>
                </a:solidFill>
              </a:rPr>
              <a:t>los</a:t>
            </a:r>
            <a:r>
              <a:rPr lang="en-US" sz="1200" dirty="0">
                <a:solidFill>
                  <a:schemeClr val="bg1"/>
                </a:solidFill>
              </a:rPr>
              <a:t> </a:t>
            </a:r>
            <a:r>
              <a:rPr lang="en-US" sz="1200" dirty="0" err="1">
                <a:solidFill>
                  <a:schemeClr val="bg1"/>
                </a:solidFill>
              </a:rPr>
              <a:t>anteriores</a:t>
            </a:r>
            <a:r>
              <a:rPr lang="en-US" sz="1200" dirty="0">
                <a:solidFill>
                  <a:schemeClr val="bg1"/>
                </a:solidFill>
              </a:rPr>
              <a:t>, </a:t>
            </a:r>
            <a:r>
              <a:rPr lang="en-US" sz="1200" dirty="0" err="1">
                <a:solidFill>
                  <a:schemeClr val="bg1"/>
                </a:solidFill>
              </a:rPr>
              <a:t>especificar</a:t>
            </a:r>
            <a:r>
              <a:rPr lang="en-US" sz="1200" dirty="0">
                <a:solidFill>
                  <a:schemeClr val="bg1"/>
                </a:solidFill>
              </a:rPr>
              <a:t> </a:t>
            </a:r>
            <a:r>
              <a:rPr lang="en-US" sz="1200" dirty="0" err="1">
                <a:solidFill>
                  <a:schemeClr val="bg1"/>
                </a:solidFill>
              </a:rPr>
              <a:t>llegadas</a:t>
            </a:r>
            <a:r>
              <a:rPr lang="en-US" sz="1200" dirty="0">
                <a:solidFill>
                  <a:schemeClr val="bg1"/>
                </a:solidFill>
              </a:rPr>
              <a:t> de la </a:t>
            </a:r>
            <a:r>
              <a:rPr lang="en-US" sz="1200" dirty="0" err="1">
                <a:solidFill>
                  <a:schemeClr val="bg1"/>
                </a:solidFill>
              </a:rPr>
              <a:t>cantidad</a:t>
            </a:r>
            <a:r>
              <a:rPr lang="en-US" sz="1200" dirty="0">
                <a:solidFill>
                  <a:schemeClr val="bg1"/>
                </a:solidFill>
              </a:rPr>
              <a:t> total o </a:t>
            </a:r>
            <a:r>
              <a:rPr lang="en-US" sz="1200" dirty="0" err="1">
                <a:solidFill>
                  <a:schemeClr val="bg1"/>
                </a:solidFill>
              </a:rPr>
              <a:t>bien</a:t>
            </a:r>
            <a:r>
              <a:rPr lang="en-US" sz="1200" dirty="0">
                <a:solidFill>
                  <a:schemeClr val="bg1"/>
                </a:solidFill>
              </a:rPr>
              <a:t>, </a:t>
            </a:r>
            <a:r>
              <a:rPr lang="en-US" sz="1200" dirty="0" err="1">
                <a:solidFill>
                  <a:schemeClr val="bg1"/>
                </a:solidFill>
              </a:rPr>
              <a:t>parciales</a:t>
            </a:r>
            <a:r>
              <a:rPr lang="en-US" sz="1200" dirty="0">
                <a:solidFill>
                  <a:schemeClr val="bg1"/>
                </a:solidFill>
              </a:rPr>
              <a:t> (para </a:t>
            </a:r>
            <a:r>
              <a:rPr lang="en-US" sz="1200" dirty="0" err="1">
                <a:solidFill>
                  <a:schemeClr val="bg1"/>
                </a:solidFill>
              </a:rPr>
              <a:t>cubrir</a:t>
            </a:r>
            <a:r>
              <a:rPr lang="en-US" sz="1200" dirty="0">
                <a:solidFill>
                  <a:schemeClr val="bg1"/>
                </a:solidFill>
              </a:rPr>
              <a:t> el </a:t>
            </a:r>
            <a:r>
              <a:rPr lang="en-US" sz="1200" dirty="0" err="1">
                <a:solidFill>
                  <a:schemeClr val="bg1"/>
                </a:solidFill>
              </a:rPr>
              <a:t>requerimiento</a:t>
            </a:r>
            <a:r>
              <a:rPr lang="en-US" sz="1200" dirty="0">
                <a:solidFill>
                  <a:schemeClr val="bg1"/>
                </a:solidFill>
              </a:rPr>
              <a:t> </a:t>
            </a:r>
            <a:r>
              <a:rPr lang="en-US" sz="1200" dirty="0" err="1">
                <a:solidFill>
                  <a:schemeClr val="bg1"/>
                </a:solidFill>
              </a:rPr>
              <a:t>mensual</a:t>
            </a:r>
            <a:r>
              <a:rPr lang="en-US" sz="1200" dirty="0">
                <a:solidFill>
                  <a:schemeClr val="bg1"/>
                </a:solidFill>
              </a:rPr>
              <a:t>)</a:t>
            </a:r>
            <a:br>
              <a:rPr lang="en-US" sz="1200" dirty="0">
                <a:solidFill>
                  <a:schemeClr val="bg1"/>
                </a:solidFill>
              </a:rPr>
            </a:br>
            <a:endParaRPr lang="es-ES" sz="2000" i="1" u="sng" dirty="0">
              <a:solidFill>
                <a:schemeClr val="bg1"/>
              </a:solidFill>
            </a:endParaRPr>
          </a:p>
        </p:txBody>
      </p:sp>
      <p:sp>
        <p:nvSpPr>
          <p:cNvPr id="9" name="Content Placeholder 3"/>
          <p:cNvSpPr txBox="1">
            <a:spLocks/>
          </p:cNvSpPr>
          <p:nvPr/>
        </p:nvSpPr>
        <p:spPr>
          <a:xfrm>
            <a:off x="7032104" y="2814251"/>
            <a:ext cx="3096344" cy="1385265"/>
          </a:xfrm>
          <a:prstGeom prst="rect">
            <a:avLst/>
          </a:prstGeom>
          <a:solidFill>
            <a:srgbClr val="00B05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400" b="1" dirty="0" err="1">
                <a:solidFill>
                  <a:schemeClr val="bg1"/>
                </a:solidFill>
              </a:rPr>
              <a:t>Root</a:t>
            </a:r>
            <a:r>
              <a:rPr lang="es-ES" sz="1400" b="1" dirty="0">
                <a:solidFill>
                  <a:schemeClr val="bg1"/>
                </a:solidFill>
              </a:rPr>
              <a:t> cause: </a:t>
            </a:r>
            <a:r>
              <a:rPr lang="es-MX" sz="1200" dirty="0">
                <a:solidFill>
                  <a:schemeClr val="bg1"/>
                </a:solidFill>
              </a:rPr>
              <a:t>Es importante identificar el porqué del corto</a:t>
            </a:r>
          </a:p>
          <a:p>
            <a:pPr marL="0" indent="0" algn="ctr">
              <a:buFont typeface="Arial" panose="020B0604020202020204" pitchFamily="34" charset="0"/>
              <a:buNone/>
            </a:pPr>
            <a:r>
              <a:rPr lang="es-MX" sz="1400" b="1" dirty="0" err="1">
                <a:solidFill>
                  <a:schemeClr val="bg1"/>
                </a:solidFill>
              </a:rPr>
              <a:t>Comments</a:t>
            </a:r>
            <a:r>
              <a:rPr lang="es-MX" sz="1400" b="1" dirty="0">
                <a:solidFill>
                  <a:schemeClr val="bg1"/>
                </a:solidFill>
              </a:rPr>
              <a:t>: </a:t>
            </a:r>
            <a:r>
              <a:rPr lang="es-MX" sz="1200" dirty="0">
                <a:solidFill>
                  <a:schemeClr val="bg1"/>
                </a:solidFill>
              </a:rPr>
              <a:t>Se inicia con la fecha en la que se actualizó el ETA/Causa Raíz/Comentario, luego se da una explicación más detallada de la llegada del material o problemas con este.</a:t>
            </a:r>
          </a:p>
          <a:p>
            <a:pPr marL="0" indent="0" algn="ctr">
              <a:buFont typeface="Arial" panose="020B0604020202020204" pitchFamily="34" charset="0"/>
              <a:buNone/>
            </a:pPr>
            <a:endParaRPr lang="es-ES" sz="2000" i="1" u="sng" dirty="0">
              <a:solidFill>
                <a:schemeClr val="bg1"/>
              </a:solidFill>
            </a:endParaRPr>
          </a:p>
        </p:txBody>
      </p:sp>
      <p:sp>
        <p:nvSpPr>
          <p:cNvPr id="10" name="Content Placeholder 3"/>
          <p:cNvSpPr txBox="1">
            <a:spLocks/>
          </p:cNvSpPr>
          <p:nvPr/>
        </p:nvSpPr>
        <p:spPr>
          <a:xfrm>
            <a:off x="10920536" y="2814251"/>
            <a:ext cx="1104800" cy="1385265"/>
          </a:xfrm>
          <a:prstGeom prst="rect">
            <a:avLst/>
          </a:prstGeom>
          <a:solidFill>
            <a:srgbClr val="59BDAC"/>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1400" b="1" dirty="0">
                <a:solidFill>
                  <a:schemeClr val="bg1"/>
                </a:solidFill>
              </a:rPr>
              <a:t>QA/RWK/</a:t>
            </a:r>
            <a:br>
              <a:rPr lang="es-MX" sz="1400" b="1" dirty="0">
                <a:solidFill>
                  <a:schemeClr val="bg1"/>
                </a:solidFill>
              </a:rPr>
            </a:br>
            <a:r>
              <a:rPr lang="es-MX" sz="1400" b="1" dirty="0">
                <a:solidFill>
                  <a:schemeClr val="bg1"/>
                </a:solidFill>
              </a:rPr>
              <a:t>DOCK/HOLD</a:t>
            </a:r>
            <a:br>
              <a:rPr lang="es-MX" sz="1400" b="1" dirty="0">
                <a:solidFill>
                  <a:schemeClr val="bg1"/>
                </a:solidFill>
              </a:rPr>
            </a:br>
            <a:r>
              <a:rPr lang="es-MX" sz="1400" dirty="0">
                <a:solidFill>
                  <a:schemeClr val="bg1"/>
                </a:solidFill>
              </a:rPr>
              <a:t>son indicadores de donde puede estar el material</a:t>
            </a:r>
            <a:endParaRPr lang="es-ES" sz="2000" i="1" u="sng" dirty="0">
              <a:solidFill>
                <a:schemeClr val="bg1"/>
              </a:solidFill>
            </a:endParaRPr>
          </a:p>
        </p:txBody>
      </p:sp>
    </p:spTree>
    <p:extLst>
      <p:ext uri="{BB962C8B-B14F-4D97-AF65-F5344CB8AC3E}">
        <p14:creationId xmlns:p14="http://schemas.microsoft.com/office/powerpoint/2010/main" val="2531225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shortages</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41</a:t>
            </a:fld>
            <a:endParaRPr lang="es-ES" noProof="0" dirty="0"/>
          </a:p>
        </p:txBody>
      </p:sp>
      <p:sp>
        <p:nvSpPr>
          <p:cNvPr id="4" name="Content Placeholder 3"/>
          <p:cNvSpPr>
            <a:spLocks noGrp="1"/>
          </p:cNvSpPr>
          <p:nvPr>
            <p:ph idx="1"/>
          </p:nvPr>
        </p:nvSpPr>
        <p:spPr>
          <a:xfrm>
            <a:off x="515938" y="1319792"/>
            <a:ext cx="11142218" cy="1881915"/>
          </a:xfrm>
        </p:spPr>
        <p:txBody>
          <a:bodyPr>
            <a:normAutofit fontScale="92500"/>
          </a:bodyPr>
          <a:lstStyle/>
          <a:p>
            <a:pPr marL="0" indent="0" algn="just">
              <a:buNone/>
            </a:pPr>
            <a:r>
              <a:rPr lang="en-US" dirty="0" err="1"/>
              <a:t>Es</a:t>
            </a:r>
            <a:r>
              <a:rPr lang="en-US" dirty="0"/>
              <a:t> un </a:t>
            </a:r>
            <a:r>
              <a:rPr lang="en-US" dirty="0" err="1"/>
              <a:t>reporte</a:t>
            </a:r>
            <a:r>
              <a:rPr lang="en-US" dirty="0"/>
              <a:t> que </a:t>
            </a:r>
            <a:r>
              <a:rPr lang="en-US" dirty="0" err="1"/>
              <a:t>calcula</a:t>
            </a:r>
            <a:r>
              <a:rPr lang="en-US" dirty="0"/>
              <a:t> la </a:t>
            </a:r>
            <a:r>
              <a:rPr lang="en-US" dirty="0" err="1"/>
              <a:t>cobertura</a:t>
            </a:r>
            <a:r>
              <a:rPr lang="en-US" dirty="0"/>
              <a:t> al </a:t>
            </a:r>
            <a:r>
              <a:rPr lang="en-US" dirty="0" err="1"/>
              <a:t>futuro</a:t>
            </a:r>
            <a:r>
              <a:rPr lang="en-US" dirty="0"/>
              <a:t> </a:t>
            </a:r>
            <a:r>
              <a:rPr lang="en-US" dirty="0" err="1"/>
              <a:t>en</a:t>
            </a:r>
            <a:r>
              <a:rPr lang="en-US" dirty="0"/>
              <a:t> base a</a:t>
            </a:r>
            <a:br>
              <a:rPr lang="en-US" dirty="0"/>
            </a:br>
            <a:r>
              <a:rPr lang="en-US" dirty="0"/>
              <a:t>“OH+PO-</a:t>
            </a:r>
            <a:r>
              <a:rPr lang="en-US" dirty="0" err="1"/>
              <a:t>Demanda</a:t>
            </a:r>
            <a:r>
              <a:rPr lang="en-US" dirty="0"/>
              <a:t>” Se </a:t>
            </a:r>
            <a:r>
              <a:rPr lang="en-US" dirty="0" err="1"/>
              <a:t>actualiza</a:t>
            </a:r>
            <a:r>
              <a:rPr lang="en-US" dirty="0"/>
              <a:t> </a:t>
            </a:r>
            <a:r>
              <a:rPr lang="en-US" dirty="0" err="1"/>
              <a:t>cada</a:t>
            </a:r>
            <a:r>
              <a:rPr lang="en-US" dirty="0"/>
              <a:t> lunes con la </a:t>
            </a:r>
            <a:r>
              <a:rPr lang="en-US" dirty="0" err="1"/>
              <a:t>información</a:t>
            </a:r>
            <a:r>
              <a:rPr lang="en-US" dirty="0"/>
              <a:t> de la </a:t>
            </a:r>
            <a:r>
              <a:rPr lang="en-US" dirty="0" err="1"/>
              <a:t>actualización</a:t>
            </a:r>
            <a:r>
              <a:rPr lang="en-US" dirty="0"/>
              <a:t> del </a:t>
            </a:r>
            <a:r>
              <a:rPr lang="en-US" dirty="0" err="1"/>
              <a:t>domingo</a:t>
            </a:r>
            <a:r>
              <a:rPr lang="en-US" dirty="0"/>
              <a:t> </a:t>
            </a:r>
            <a:r>
              <a:rPr lang="en-US" dirty="0" err="1"/>
              <a:t>pero</a:t>
            </a:r>
            <a:r>
              <a:rPr lang="en-US" dirty="0"/>
              <a:t> </a:t>
            </a:r>
            <a:r>
              <a:rPr lang="en-US" dirty="0" err="1"/>
              <a:t>siempre</a:t>
            </a:r>
            <a:r>
              <a:rPr lang="en-US" dirty="0"/>
              <a:t> se </a:t>
            </a:r>
            <a:r>
              <a:rPr lang="en-US" dirty="0" err="1"/>
              <a:t>puede</a:t>
            </a:r>
            <a:r>
              <a:rPr lang="en-US" dirty="0"/>
              <a:t> </a:t>
            </a:r>
            <a:r>
              <a:rPr lang="en-US" dirty="0" err="1"/>
              <a:t>modificar</a:t>
            </a:r>
            <a:r>
              <a:rPr lang="en-US" dirty="0"/>
              <a:t> </a:t>
            </a:r>
            <a:r>
              <a:rPr lang="en-US" dirty="0" err="1"/>
              <a:t>por</a:t>
            </a:r>
            <a:r>
              <a:rPr lang="en-US" dirty="0"/>
              <a:t> el comprador.</a:t>
            </a:r>
            <a:br>
              <a:rPr lang="en-US" dirty="0"/>
            </a:br>
            <a:r>
              <a:rPr lang="en-US" dirty="0" err="1"/>
              <a:t>Es</a:t>
            </a:r>
            <a:r>
              <a:rPr lang="en-US" dirty="0"/>
              <a:t> </a:t>
            </a:r>
            <a:r>
              <a:rPr lang="en-US" dirty="0" err="1"/>
              <a:t>interactivo</a:t>
            </a:r>
            <a:r>
              <a:rPr lang="en-US" dirty="0"/>
              <a:t> </a:t>
            </a:r>
            <a:r>
              <a:rPr lang="en-US" dirty="0" err="1"/>
              <a:t>por</a:t>
            </a:r>
            <a:r>
              <a:rPr lang="en-US" dirty="0"/>
              <a:t> lo que </a:t>
            </a:r>
            <a:r>
              <a:rPr lang="en-US" dirty="0" err="1"/>
              <a:t>si</a:t>
            </a:r>
            <a:r>
              <a:rPr lang="en-US" dirty="0"/>
              <a:t> se </a:t>
            </a:r>
            <a:r>
              <a:rPr lang="en-US" dirty="0" err="1"/>
              <a:t>actualiza</a:t>
            </a:r>
            <a:r>
              <a:rPr lang="en-US" dirty="0"/>
              <a:t> </a:t>
            </a:r>
            <a:r>
              <a:rPr lang="en-US" dirty="0" err="1"/>
              <a:t>en</a:t>
            </a:r>
            <a:r>
              <a:rPr lang="en-US" dirty="0"/>
              <a:t> la </a:t>
            </a:r>
            <a:r>
              <a:rPr lang="en-US" dirty="0" err="1"/>
              <a:t>pesta</a:t>
            </a:r>
            <a:r>
              <a:rPr lang="es-MX" dirty="0"/>
              <a:t>ña de OOR ( y luego en la pestaña “Sheet1” se hace </a:t>
            </a:r>
            <a:r>
              <a:rPr lang="es-MX" dirty="0" err="1"/>
              <a:t>click</a:t>
            </a:r>
            <a:r>
              <a:rPr lang="es-MX" dirty="0"/>
              <a:t> a </a:t>
            </a:r>
            <a:r>
              <a:rPr lang="es-MX" dirty="0" err="1"/>
              <a:t>refresh</a:t>
            </a:r>
            <a:r>
              <a:rPr lang="es-MX" dirty="0"/>
              <a:t>) el archivo calculará la cobertura</a:t>
            </a:r>
            <a:endParaRPr lang="en-US" dirty="0"/>
          </a:p>
        </p:txBody>
      </p:sp>
      <p:pic>
        <p:nvPicPr>
          <p:cNvPr id="5" name="Picture 4"/>
          <p:cNvPicPr>
            <a:picLocks noChangeAspect="1"/>
          </p:cNvPicPr>
          <p:nvPr/>
        </p:nvPicPr>
        <p:blipFill>
          <a:blip r:embed="rId2"/>
          <a:stretch>
            <a:fillRect/>
          </a:stretch>
        </p:blipFill>
        <p:spPr>
          <a:xfrm>
            <a:off x="119336" y="3294691"/>
            <a:ext cx="11736438" cy="1867161"/>
          </a:xfrm>
          <a:prstGeom prst="rect">
            <a:avLst/>
          </a:prstGeom>
        </p:spPr>
      </p:pic>
      <p:sp>
        <p:nvSpPr>
          <p:cNvPr id="6" name="Rectangle 5"/>
          <p:cNvSpPr/>
          <p:nvPr/>
        </p:nvSpPr>
        <p:spPr>
          <a:xfrm>
            <a:off x="3647728" y="766196"/>
            <a:ext cx="6336704" cy="307777"/>
          </a:xfrm>
          <a:prstGeom prst="rect">
            <a:avLst/>
          </a:prstGeom>
        </p:spPr>
        <p:txBody>
          <a:bodyPr wrap="square">
            <a:spAutoFit/>
          </a:bodyPr>
          <a:lstStyle/>
          <a:p>
            <a:pPr lvl="2"/>
            <a:r>
              <a:rPr lang="en-US" sz="1400" dirty="0">
                <a:hlinkClick r:id="rId3" action="ppaction://hlinkfile"/>
              </a:rPr>
              <a:t>J:\Departments\Material Control\Purchasing\Future Shortages Report</a:t>
            </a:r>
            <a:endParaRPr lang="en-US" sz="1400" dirty="0"/>
          </a:p>
        </p:txBody>
      </p:sp>
      <p:pic>
        <p:nvPicPr>
          <p:cNvPr id="7" name="Picture 6"/>
          <p:cNvPicPr>
            <a:picLocks noChangeAspect="1"/>
          </p:cNvPicPr>
          <p:nvPr/>
        </p:nvPicPr>
        <p:blipFill>
          <a:blip r:embed="rId4"/>
          <a:stretch>
            <a:fillRect/>
          </a:stretch>
        </p:blipFill>
        <p:spPr>
          <a:xfrm>
            <a:off x="119336" y="5161852"/>
            <a:ext cx="7354326" cy="333422"/>
          </a:xfrm>
          <a:prstGeom prst="rect">
            <a:avLst/>
          </a:prstGeom>
        </p:spPr>
      </p:pic>
    </p:spTree>
    <p:extLst>
      <p:ext uri="{BB962C8B-B14F-4D97-AF65-F5344CB8AC3E}">
        <p14:creationId xmlns:p14="http://schemas.microsoft.com/office/powerpoint/2010/main" val="3257671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864" y="246621"/>
            <a:ext cx="5904656" cy="920336"/>
          </a:xfrm>
        </p:spPr>
        <p:txBody>
          <a:bodyPr/>
          <a:lstStyle/>
          <a:p>
            <a:r>
              <a:rPr lang="en-US" dirty="0"/>
              <a:t>IMPORTACIONES</a:t>
            </a:r>
          </a:p>
        </p:txBody>
      </p:sp>
      <p:sp>
        <p:nvSpPr>
          <p:cNvPr id="3" name="Slide Number Placeholder 2"/>
          <p:cNvSpPr>
            <a:spLocks noGrp="1"/>
          </p:cNvSpPr>
          <p:nvPr>
            <p:ph type="sldNum" sz="quarter" idx="12"/>
          </p:nvPr>
        </p:nvSpPr>
        <p:spPr>
          <a:xfrm>
            <a:off x="10733808" y="6455739"/>
            <a:ext cx="294460" cy="187367"/>
          </a:xfrm>
        </p:spPr>
        <p:txBody>
          <a:bodyPr/>
          <a:lstStyle/>
          <a:p>
            <a:pPr rtl="0"/>
            <a:fld id="{9EC71654-96A5-4280-94F3-931C61A9F92C}" type="slidenum">
              <a:rPr lang="es-ES" noProof="0" smtClean="0"/>
              <a:pPr rtl="0"/>
              <a:t>42</a:t>
            </a:fld>
            <a:endParaRPr lang="es-ES" noProof="0" dirty="0"/>
          </a:p>
        </p:txBody>
      </p:sp>
      <p:sp>
        <p:nvSpPr>
          <p:cNvPr id="5" name="Rectangle 4">
            <a:hlinkClick r:id="rId2"/>
          </p:cNvPr>
          <p:cNvSpPr/>
          <p:nvPr/>
        </p:nvSpPr>
        <p:spPr>
          <a:xfrm>
            <a:off x="6384032" y="706789"/>
            <a:ext cx="2577244" cy="369332"/>
          </a:xfrm>
          <a:prstGeom prst="rect">
            <a:avLst/>
          </a:prstGeom>
        </p:spPr>
        <p:txBody>
          <a:bodyPr wrap="none">
            <a:spAutoFit/>
          </a:bodyPr>
          <a:lstStyle/>
          <a:p>
            <a:r>
              <a:rPr lang="en-US" dirty="0">
                <a:hlinkClick r:id="rId2"/>
              </a:rPr>
              <a:t>airiobravowms.com/login</a:t>
            </a:r>
            <a:endParaRPr lang="en-US" dirty="0"/>
          </a:p>
        </p:txBody>
      </p:sp>
      <p:sp>
        <p:nvSpPr>
          <p:cNvPr id="7" name="Content Placeholder 6"/>
          <p:cNvSpPr>
            <a:spLocks noGrp="1"/>
          </p:cNvSpPr>
          <p:nvPr>
            <p:ph idx="1"/>
          </p:nvPr>
        </p:nvSpPr>
        <p:spPr>
          <a:xfrm>
            <a:off x="3233864" y="1319792"/>
            <a:ext cx="8712968" cy="4351338"/>
          </a:xfrm>
        </p:spPr>
        <p:txBody>
          <a:bodyPr>
            <a:normAutofit/>
          </a:bodyPr>
          <a:lstStyle/>
          <a:p>
            <a:pPr marL="0" indent="0">
              <a:buNone/>
            </a:pPr>
            <a:r>
              <a:rPr lang="es-MX" sz="2000" b="1" dirty="0">
                <a:solidFill>
                  <a:srgbClr val="002060"/>
                </a:solidFill>
              </a:rPr>
              <a:t>RIO BRAVO </a:t>
            </a:r>
            <a:r>
              <a:rPr lang="es-MX" sz="2000" dirty="0"/>
              <a:t>es la bodega en “El Paso TX, USA”, a donde tiene que llegar nuestro material para luego importarlo</a:t>
            </a:r>
            <a:br>
              <a:rPr lang="es-MX" sz="2000" dirty="0"/>
            </a:br>
            <a:r>
              <a:rPr lang="es-MX" sz="1600" dirty="0"/>
              <a:t>(nosotros tenemos que hacer un </a:t>
            </a:r>
            <a:r>
              <a:rPr lang="es-MX" sz="1600" dirty="0" err="1"/>
              <a:t>packing-list</a:t>
            </a:r>
            <a:r>
              <a:rPr lang="es-MX" sz="1600" dirty="0"/>
              <a:t> del material a importar)</a:t>
            </a:r>
            <a:r>
              <a:rPr lang="es-MX" sz="2000" dirty="0"/>
              <a:t>. </a:t>
            </a:r>
          </a:p>
          <a:p>
            <a:pPr marL="0" indent="0">
              <a:buNone/>
            </a:pPr>
            <a:r>
              <a:rPr lang="es-MX" sz="2000" dirty="0"/>
              <a:t>Las importaciones regulares funcionan de:</a:t>
            </a:r>
            <a:br>
              <a:rPr lang="es-MX" sz="2000" dirty="0"/>
            </a:br>
            <a:r>
              <a:rPr lang="es-MX" sz="2000" b="1" dirty="0">
                <a:solidFill>
                  <a:srgbClr val="00B0F0"/>
                </a:solidFill>
              </a:rPr>
              <a:t>L-V y se cierra a las 11:59AM</a:t>
            </a:r>
          </a:p>
          <a:p>
            <a:pPr marL="0" indent="0">
              <a:buNone/>
            </a:pPr>
            <a:r>
              <a:rPr lang="es-MX" sz="2000" dirty="0"/>
              <a:t>Los controles deben estar dentro del archivo de importaciones (o “PL”) antes de esta hora, mientras mas temprano se cierre la importación es mejor, para asegurar el cruce de la caja de tráiler.</a:t>
            </a:r>
          </a:p>
          <a:p>
            <a:pPr marL="0" indent="0">
              <a:buNone/>
            </a:pPr>
            <a:r>
              <a:rPr lang="es-MX" sz="2000" dirty="0"/>
              <a:t>En caso de que </a:t>
            </a:r>
            <a:r>
              <a:rPr lang="es-MX" sz="2000" b="1" dirty="0">
                <a:solidFill>
                  <a:srgbClr val="002060"/>
                </a:solidFill>
              </a:rPr>
              <a:t>RIO BRAVO</a:t>
            </a:r>
            <a:r>
              <a:rPr lang="es-MX" sz="2000" dirty="0"/>
              <a:t> no tenga el </a:t>
            </a:r>
            <a:r>
              <a:rPr lang="es-MX" sz="2000" dirty="0" err="1"/>
              <a:t>packing</a:t>
            </a:r>
            <a:r>
              <a:rPr lang="es-MX" sz="2000" dirty="0"/>
              <a:t> </a:t>
            </a:r>
            <a:r>
              <a:rPr lang="es-MX" sz="2000" dirty="0" err="1"/>
              <a:t>list</a:t>
            </a:r>
            <a:r>
              <a:rPr lang="es-MX" sz="2000" dirty="0"/>
              <a:t> a tiempo, se tiene que pagar por tiempo extra que EZ AIR tiene que cobrar.</a:t>
            </a:r>
            <a:endParaRPr lang="en-US" sz="2000" dirty="0"/>
          </a:p>
        </p:txBody>
      </p:sp>
      <p:pic>
        <p:nvPicPr>
          <p:cNvPr id="8" name="Picture 7"/>
          <p:cNvPicPr>
            <a:picLocks noChangeAspect="1"/>
          </p:cNvPicPr>
          <p:nvPr/>
        </p:nvPicPr>
        <p:blipFill rotWithShape="1">
          <a:blip r:embed="rId3"/>
          <a:srcRect r="19787"/>
          <a:stretch/>
        </p:blipFill>
        <p:spPr>
          <a:xfrm>
            <a:off x="10269" y="0"/>
            <a:ext cx="2845371" cy="8757592"/>
          </a:xfrm>
          <a:prstGeom prst="rect">
            <a:avLst/>
          </a:prstGeom>
        </p:spPr>
      </p:pic>
      <p:sp>
        <p:nvSpPr>
          <p:cNvPr id="9" name="Rectangle 8"/>
          <p:cNvSpPr/>
          <p:nvPr/>
        </p:nvSpPr>
        <p:spPr>
          <a:xfrm>
            <a:off x="10268" y="3048833"/>
            <a:ext cx="2341315" cy="4466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3359696" y="4764237"/>
            <a:ext cx="4055828" cy="1878869"/>
          </a:xfrm>
          <a:prstGeom prst="rect">
            <a:avLst/>
          </a:prstGeom>
          <a:ln w="28575">
            <a:solidFill>
              <a:srgbClr val="00B0F0"/>
            </a:solidFill>
          </a:ln>
        </p:spPr>
      </p:pic>
      <p:sp>
        <p:nvSpPr>
          <p:cNvPr id="11" name="Right Arrow 10">
            <a:hlinkClick r:id="rId5" action="ppaction://hlinkfile"/>
          </p:cNvPr>
          <p:cNvSpPr/>
          <p:nvPr/>
        </p:nvSpPr>
        <p:spPr>
          <a:xfrm>
            <a:off x="9408368" y="5069176"/>
            <a:ext cx="1619900" cy="662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GUIA IMPORTACION EXTENSA</a:t>
            </a:r>
          </a:p>
        </p:txBody>
      </p:sp>
    </p:spTree>
    <p:extLst>
      <p:ext uri="{BB962C8B-B14F-4D97-AF65-F5344CB8AC3E}">
        <p14:creationId xmlns:p14="http://schemas.microsoft.com/office/powerpoint/2010/main" val="756075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204408"/>
            <a:ext cx="5904656" cy="920336"/>
          </a:xfrm>
        </p:spPr>
        <p:txBody>
          <a:bodyPr/>
          <a:lstStyle/>
          <a:p>
            <a:r>
              <a:rPr lang="en-US" dirty="0"/>
              <a:t>IMPORTACIONES</a:t>
            </a:r>
          </a:p>
        </p:txBody>
      </p:sp>
      <p:sp>
        <p:nvSpPr>
          <p:cNvPr id="3" name="Slide Number Placeholder 2"/>
          <p:cNvSpPr>
            <a:spLocks noGrp="1"/>
          </p:cNvSpPr>
          <p:nvPr>
            <p:ph type="sldNum" sz="quarter" idx="12"/>
          </p:nvPr>
        </p:nvSpPr>
        <p:spPr>
          <a:xfrm>
            <a:off x="11352584" y="6453336"/>
            <a:ext cx="294460" cy="187367"/>
          </a:xfrm>
        </p:spPr>
        <p:txBody>
          <a:bodyPr/>
          <a:lstStyle/>
          <a:p>
            <a:pPr rtl="0"/>
            <a:fld id="{9EC71654-96A5-4280-94F3-931C61A9F92C}" type="slidenum">
              <a:rPr lang="es-ES" noProof="0" smtClean="0"/>
              <a:pPr rtl="0"/>
              <a:t>43</a:t>
            </a:fld>
            <a:endParaRPr lang="es-ES" noProof="0" dirty="0"/>
          </a:p>
        </p:txBody>
      </p:sp>
      <p:sp>
        <p:nvSpPr>
          <p:cNvPr id="5" name="Rectangle 4">
            <a:hlinkClick r:id="rId2"/>
          </p:cNvPr>
          <p:cNvSpPr/>
          <p:nvPr/>
        </p:nvSpPr>
        <p:spPr>
          <a:xfrm>
            <a:off x="3539158" y="664576"/>
            <a:ext cx="2577244" cy="369332"/>
          </a:xfrm>
          <a:prstGeom prst="rect">
            <a:avLst/>
          </a:prstGeom>
        </p:spPr>
        <p:txBody>
          <a:bodyPr wrap="none">
            <a:spAutoFit/>
          </a:bodyPr>
          <a:lstStyle/>
          <a:p>
            <a:r>
              <a:rPr lang="en-US" dirty="0">
                <a:hlinkClick r:id="rId2"/>
              </a:rPr>
              <a:t>airiobravowms.com/login</a:t>
            </a:r>
            <a:endParaRPr lang="en-US" dirty="0"/>
          </a:p>
        </p:txBody>
      </p:sp>
      <p:pic>
        <p:nvPicPr>
          <p:cNvPr id="6" name="Picture 5"/>
          <p:cNvPicPr>
            <a:picLocks noChangeAspect="1"/>
          </p:cNvPicPr>
          <p:nvPr/>
        </p:nvPicPr>
        <p:blipFill>
          <a:blip r:embed="rId3"/>
          <a:stretch>
            <a:fillRect/>
          </a:stretch>
        </p:blipFill>
        <p:spPr>
          <a:xfrm>
            <a:off x="26401" y="1261969"/>
            <a:ext cx="12165599" cy="4206259"/>
          </a:xfrm>
          <a:prstGeom prst="rect">
            <a:avLst/>
          </a:prstGeom>
        </p:spPr>
      </p:pic>
      <p:sp>
        <p:nvSpPr>
          <p:cNvPr id="11" name="Rectangle 10"/>
          <p:cNvSpPr/>
          <p:nvPr/>
        </p:nvSpPr>
        <p:spPr>
          <a:xfrm>
            <a:off x="-6795" y="3399006"/>
            <a:ext cx="1638300" cy="4466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62933" y="2650940"/>
            <a:ext cx="1120699" cy="74806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248128" y="1426803"/>
            <a:ext cx="4320480" cy="64807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p:cNvSpPr txBox="1">
            <a:spLocks/>
          </p:cNvSpPr>
          <p:nvPr/>
        </p:nvSpPr>
        <p:spPr>
          <a:xfrm>
            <a:off x="8535986" y="515201"/>
            <a:ext cx="2197822" cy="829185"/>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b="1" dirty="0">
                <a:solidFill>
                  <a:schemeClr val="bg1"/>
                </a:solidFill>
              </a:rPr>
              <a:t>BUSCAR:</a:t>
            </a:r>
            <a:br>
              <a:rPr lang="es-ES" sz="1600" b="1" dirty="0">
                <a:solidFill>
                  <a:schemeClr val="bg1"/>
                </a:solidFill>
              </a:rPr>
            </a:br>
            <a:r>
              <a:rPr lang="es-ES" sz="1600" dirty="0">
                <a:solidFill>
                  <a:schemeClr val="bg1"/>
                </a:solidFill>
              </a:rPr>
              <a:t>Puedes buscar por</a:t>
            </a:r>
            <a:br>
              <a:rPr lang="es-ES" sz="1600" dirty="0">
                <a:solidFill>
                  <a:schemeClr val="bg1"/>
                </a:solidFill>
              </a:rPr>
            </a:br>
            <a:r>
              <a:rPr lang="es-ES" sz="1600" dirty="0">
                <a:solidFill>
                  <a:schemeClr val="bg1"/>
                </a:solidFill>
              </a:rPr>
              <a:t>“</a:t>
            </a:r>
            <a:r>
              <a:rPr lang="es-ES" sz="1600" dirty="0" err="1">
                <a:solidFill>
                  <a:schemeClr val="bg1"/>
                </a:solidFill>
              </a:rPr>
              <a:t>Receipt</a:t>
            </a:r>
            <a:r>
              <a:rPr lang="es-ES" sz="1600" dirty="0">
                <a:solidFill>
                  <a:schemeClr val="bg1"/>
                </a:solidFill>
              </a:rPr>
              <a:t> id” o  tracking</a:t>
            </a:r>
            <a:endParaRPr lang="es-ES" i="1" u="sng" dirty="0">
              <a:solidFill>
                <a:schemeClr val="bg1"/>
              </a:solidFill>
            </a:endParaRPr>
          </a:p>
        </p:txBody>
      </p:sp>
      <p:sp>
        <p:nvSpPr>
          <p:cNvPr id="15" name="Rectangle 14"/>
          <p:cNvSpPr/>
          <p:nvPr/>
        </p:nvSpPr>
        <p:spPr>
          <a:xfrm>
            <a:off x="1608437" y="4955194"/>
            <a:ext cx="7007843" cy="55265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3"/>
          <p:cNvSpPr txBox="1">
            <a:spLocks/>
          </p:cNvSpPr>
          <p:nvPr/>
        </p:nvSpPr>
        <p:spPr>
          <a:xfrm>
            <a:off x="3215680" y="5554104"/>
            <a:ext cx="4248472" cy="1187264"/>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solidFill>
                  <a:schemeClr val="bg1"/>
                </a:solidFill>
              </a:rPr>
              <a:t>Hay que hacer doble </a:t>
            </a:r>
            <a:r>
              <a:rPr lang="es-ES" sz="1600" dirty="0" err="1">
                <a:solidFill>
                  <a:schemeClr val="bg1"/>
                </a:solidFill>
              </a:rPr>
              <a:t>click</a:t>
            </a:r>
            <a:r>
              <a:rPr lang="es-ES" sz="1600" dirty="0">
                <a:solidFill>
                  <a:schemeClr val="bg1"/>
                </a:solidFill>
              </a:rPr>
              <a:t> en el control para que muestre el PDF del </a:t>
            </a:r>
            <a:r>
              <a:rPr lang="es-ES" sz="1600" dirty="0" err="1">
                <a:solidFill>
                  <a:schemeClr val="bg1"/>
                </a:solidFill>
              </a:rPr>
              <a:t>packing</a:t>
            </a:r>
            <a:r>
              <a:rPr lang="es-ES" sz="1600" dirty="0">
                <a:solidFill>
                  <a:schemeClr val="bg1"/>
                </a:solidFill>
              </a:rPr>
              <a:t> </a:t>
            </a:r>
            <a:r>
              <a:rPr lang="es-ES" sz="1600" dirty="0" err="1">
                <a:solidFill>
                  <a:schemeClr val="bg1"/>
                </a:solidFill>
              </a:rPr>
              <a:t>List</a:t>
            </a:r>
            <a:br>
              <a:rPr lang="es-ES" sz="1600" dirty="0">
                <a:solidFill>
                  <a:schemeClr val="bg1"/>
                </a:solidFill>
              </a:rPr>
            </a:br>
            <a:r>
              <a:rPr lang="es-ES" sz="1600" dirty="0">
                <a:solidFill>
                  <a:schemeClr val="bg1"/>
                </a:solidFill>
              </a:rPr>
              <a:t>Cada Control o “</a:t>
            </a:r>
            <a:r>
              <a:rPr lang="es-ES" sz="1600" dirty="0" err="1">
                <a:solidFill>
                  <a:schemeClr val="bg1"/>
                </a:solidFill>
              </a:rPr>
              <a:t>Receipt</a:t>
            </a:r>
            <a:r>
              <a:rPr lang="es-ES" sz="1600" dirty="0">
                <a:solidFill>
                  <a:schemeClr val="bg1"/>
                </a:solidFill>
              </a:rPr>
              <a:t> id” debe de agregarse al archivo de importación.</a:t>
            </a:r>
            <a:br>
              <a:rPr lang="es-ES" sz="1600" dirty="0">
                <a:solidFill>
                  <a:schemeClr val="bg1"/>
                </a:solidFill>
              </a:rPr>
            </a:br>
            <a:r>
              <a:rPr lang="es-ES" sz="1600" b="1" u="sng" dirty="0">
                <a:solidFill>
                  <a:schemeClr val="bg1"/>
                </a:solidFill>
              </a:rPr>
              <a:t>OJO: Si no se agrega NO SE IMPORTARÁ</a:t>
            </a:r>
            <a:endParaRPr lang="es-ES" b="1" i="1" u="sng" dirty="0">
              <a:solidFill>
                <a:schemeClr val="bg1"/>
              </a:solidFill>
            </a:endParaRPr>
          </a:p>
        </p:txBody>
      </p:sp>
      <p:cxnSp>
        <p:nvCxnSpPr>
          <p:cNvPr id="17" name="Straight Arrow Connector 16"/>
          <p:cNvCxnSpPr/>
          <p:nvPr/>
        </p:nvCxnSpPr>
        <p:spPr>
          <a:xfrm flipV="1">
            <a:off x="5375920" y="3501008"/>
            <a:ext cx="3600400" cy="14541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3"/>
          <p:cNvSpPr txBox="1">
            <a:spLocks/>
          </p:cNvSpPr>
          <p:nvPr/>
        </p:nvSpPr>
        <p:spPr>
          <a:xfrm>
            <a:off x="1435482" y="1944886"/>
            <a:ext cx="1780198" cy="634044"/>
          </a:xfrm>
          <a:prstGeom prst="rect">
            <a:avLst/>
          </a:prstGeom>
          <a:solidFill>
            <a:srgbClr val="FFFF0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t>También conocido como “control”</a:t>
            </a:r>
            <a:endParaRPr lang="es-ES" i="1" u="sng" dirty="0"/>
          </a:p>
        </p:txBody>
      </p:sp>
    </p:spTree>
    <p:extLst>
      <p:ext uri="{BB962C8B-B14F-4D97-AF65-F5344CB8AC3E}">
        <p14:creationId xmlns:p14="http://schemas.microsoft.com/office/powerpoint/2010/main" val="3099104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IMPORTACIONES</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44</a:t>
            </a:fld>
            <a:endParaRPr lang="es-ES" noProof="0" dirty="0"/>
          </a:p>
        </p:txBody>
      </p:sp>
      <p:sp>
        <p:nvSpPr>
          <p:cNvPr id="5" name="Rectangle 1"/>
          <p:cNvSpPr>
            <a:spLocks noChangeArrowheads="1"/>
          </p:cNvSpPr>
          <p:nvPr/>
        </p:nvSpPr>
        <p:spPr bwMode="auto">
          <a:xfrm>
            <a:off x="3647728" y="761277"/>
            <a:ext cx="35757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2"/>
              </a:rPr>
              <a:t>IMPORTACIONES DIARIAS.xlsx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3"/>
          <a:srcRect r="9960"/>
          <a:stretch/>
        </p:blipFill>
        <p:spPr>
          <a:xfrm>
            <a:off x="50715" y="1904362"/>
            <a:ext cx="12072664" cy="2451923"/>
          </a:xfrm>
          <a:prstGeom prst="rect">
            <a:avLst/>
          </a:prstGeom>
        </p:spPr>
      </p:pic>
      <p:sp>
        <p:nvSpPr>
          <p:cNvPr id="7" name="Rectangle 6"/>
          <p:cNvSpPr/>
          <p:nvPr/>
        </p:nvSpPr>
        <p:spPr>
          <a:xfrm>
            <a:off x="4875238" y="3451868"/>
            <a:ext cx="2660922" cy="1057252"/>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36560" y="3573016"/>
            <a:ext cx="758900" cy="904417"/>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p:cNvSpPr txBox="1">
            <a:spLocks/>
          </p:cNvSpPr>
          <p:nvPr/>
        </p:nvSpPr>
        <p:spPr>
          <a:xfrm>
            <a:off x="6456040" y="4864863"/>
            <a:ext cx="4680520" cy="1387272"/>
          </a:xfrm>
          <a:prstGeom prst="rect">
            <a:avLst/>
          </a:prstGeom>
          <a:solidFill>
            <a:srgbClr val="C0000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1600" dirty="0">
                <a:solidFill>
                  <a:schemeClr val="bg1"/>
                </a:solidFill>
              </a:rPr>
              <a:t>Si marca un error, hay que revisar la UOM y País de origen para que coincidan con los anteriores</a:t>
            </a:r>
          </a:p>
          <a:p>
            <a:pPr marL="0" indent="0" algn="ctr">
              <a:buFont typeface="Arial" panose="020B0604020202020204" pitchFamily="34" charset="0"/>
              <a:buNone/>
            </a:pPr>
            <a:r>
              <a:rPr lang="es-ES" sz="1600" dirty="0">
                <a:solidFill>
                  <a:schemeClr val="bg1"/>
                </a:solidFill>
              </a:rPr>
              <a:t>Si NO se usan los mismos que la importación anterior, el departamento de importaciones retrasará la importación preguntando si está correcto</a:t>
            </a:r>
            <a:endParaRPr lang="es-ES" i="1" u="sng" dirty="0">
              <a:solidFill>
                <a:schemeClr val="bg1"/>
              </a:solidFill>
            </a:endParaRPr>
          </a:p>
        </p:txBody>
      </p:sp>
      <p:cxnSp>
        <p:nvCxnSpPr>
          <p:cNvPr id="10" name="Straight Arrow Connector 9"/>
          <p:cNvCxnSpPr/>
          <p:nvPr/>
        </p:nvCxnSpPr>
        <p:spPr>
          <a:xfrm flipH="1" flipV="1">
            <a:off x="5231904" y="4356287"/>
            <a:ext cx="1368152" cy="5848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840416" y="4356287"/>
            <a:ext cx="0" cy="5848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3414166" y="4432703"/>
            <a:ext cx="3185890" cy="1660593"/>
          </a:xfrm>
          <a:prstGeom prst="straightConnector1">
            <a:avLst/>
          </a:prstGeom>
          <a:ln w="57150">
            <a:solidFill>
              <a:srgbClr val="BE3455"/>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p:cNvSpPr txBox="1">
            <a:spLocks/>
          </p:cNvSpPr>
          <p:nvPr/>
        </p:nvSpPr>
        <p:spPr>
          <a:xfrm>
            <a:off x="8741505" y="820075"/>
            <a:ext cx="1963007" cy="829185"/>
          </a:xfrm>
          <a:prstGeom prst="rect">
            <a:avLst/>
          </a:prstGeom>
          <a:solidFill>
            <a:srgbClr val="00B0F0"/>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1600" b="1" dirty="0">
                <a:solidFill>
                  <a:schemeClr val="bg1"/>
                </a:solidFill>
              </a:rPr>
              <a:t>Se tiene que llenar lo que está subrayado en verde</a:t>
            </a:r>
            <a:endParaRPr lang="en-US" sz="1600" b="1" dirty="0">
              <a:solidFill>
                <a:schemeClr val="bg1"/>
              </a:solidFill>
            </a:endParaRPr>
          </a:p>
        </p:txBody>
      </p:sp>
      <p:cxnSp>
        <p:nvCxnSpPr>
          <p:cNvPr id="21" name="Straight Arrow Connector 20"/>
          <p:cNvCxnSpPr/>
          <p:nvPr/>
        </p:nvCxnSpPr>
        <p:spPr>
          <a:xfrm flipH="1">
            <a:off x="7536160" y="1484784"/>
            <a:ext cx="1440160" cy="18002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494377" y="1484784"/>
            <a:ext cx="642183" cy="196708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517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IMPORTACIONES</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45</a:t>
            </a:fld>
            <a:endParaRPr lang="es-ES" noProof="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694" y="1093652"/>
            <a:ext cx="9793088" cy="5499742"/>
          </a:xfrm>
        </p:spPr>
      </p:pic>
      <p:sp>
        <p:nvSpPr>
          <p:cNvPr id="4" name="TextBox 3"/>
          <p:cNvSpPr txBox="1"/>
          <p:nvPr/>
        </p:nvSpPr>
        <p:spPr>
          <a:xfrm>
            <a:off x="5231904" y="1367190"/>
            <a:ext cx="504056" cy="261610"/>
          </a:xfrm>
          <a:prstGeom prst="rect">
            <a:avLst/>
          </a:prstGeom>
          <a:solidFill>
            <a:schemeClr val="bg1"/>
          </a:solidFill>
        </p:spPr>
        <p:txBody>
          <a:bodyPr wrap="square" rtlCol="0">
            <a:spAutoFit/>
          </a:bodyPr>
          <a:lstStyle/>
          <a:p>
            <a:r>
              <a:rPr lang="es-MX" sz="1050" b="1" dirty="0"/>
              <a:t>no</a:t>
            </a:r>
            <a:endParaRPr lang="en-US" sz="1050" b="1" dirty="0"/>
          </a:p>
        </p:txBody>
      </p:sp>
      <p:sp>
        <p:nvSpPr>
          <p:cNvPr id="7" name="TextBox 6"/>
          <p:cNvSpPr txBox="1"/>
          <p:nvPr/>
        </p:nvSpPr>
        <p:spPr>
          <a:xfrm>
            <a:off x="5217695" y="3256839"/>
            <a:ext cx="374249" cy="261610"/>
          </a:xfrm>
          <a:prstGeom prst="rect">
            <a:avLst/>
          </a:prstGeom>
          <a:solidFill>
            <a:schemeClr val="bg1"/>
          </a:solidFill>
        </p:spPr>
        <p:txBody>
          <a:bodyPr wrap="square" rtlCol="0">
            <a:spAutoFit/>
          </a:bodyPr>
          <a:lstStyle/>
          <a:p>
            <a:r>
              <a:rPr lang="es-MX" sz="1050" b="1" dirty="0"/>
              <a:t>no</a:t>
            </a:r>
            <a:endParaRPr lang="en-US" sz="1050" b="1" dirty="0"/>
          </a:p>
        </p:txBody>
      </p:sp>
      <p:sp>
        <p:nvSpPr>
          <p:cNvPr id="8" name="TextBox 7"/>
          <p:cNvSpPr txBox="1"/>
          <p:nvPr/>
        </p:nvSpPr>
        <p:spPr>
          <a:xfrm>
            <a:off x="5404819" y="4234675"/>
            <a:ext cx="374249" cy="261610"/>
          </a:xfrm>
          <a:prstGeom prst="rect">
            <a:avLst/>
          </a:prstGeom>
          <a:solidFill>
            <a:schemeClr val="bg1"/>
          </a:solidFill>
        </p:spPr>
        <p:txBody>
          <a:bodyPr wrap="square" rtlCol="0">
            <a:spAutoFit/>
          </a:bodyPr>
          <a:lstStyle/>
          <a:p>
            <a:r>
              <a:rPr lang="es-MX" sz="1050" b="1" dirty="0"/>
              <a:t>si</a:t>
            </a:r>
            <a:endParaRPr lang="en-US" sz="1050" b="1" dirty="0"/>
          </a:p>
        </p:txBody>
      </p:sp>
      <p:sp>
        <p:nvSpPr>
          <p:cNvPr id="9" name="TextBox 8"/>
          <p:cNvSpPr txBox="1"/>
          <p:nvPr/>
        </p:nvSpPr>
        <p:spPr>
          <a:xfrm>
            <a:off x="5555940" y="2082804"/>
            <a:ext cx="360040" cy="261610"/>
          </a:xfrm>
          <a:prstGeom prst="rect">
            <a:avLst/>
          </a:prstGeom>
          <a:solidFill>
            <a:schemeClr val="bg1"/>
          </a:solidFill>
        </p:spPr>
        <p:txBody>
          <a:bodyPr wrap="square" rtlCol="0">
            <a:spAutoFit/>
          </a:bodyPr>
          <a:lstStyle/>
          <a:p>
            <a:r>
              <a:rPr lang="es-MX" sz="1050" b="1" dirty="0"/>
              <a:t>si</a:t>
            </a:r>
            <a:endParaRPr lang="en-US" sz="1050" b="1" dirty="0"/>
          </a:p>
        </p:txBody>
      </p:sp>
    </p:spTree>
    <p:extLst>
      <p:ext uri="{BB962C8B-B14F-4D97-AF65-F5344CB8AC3E}">
        <p14:creationId xmlns:p14="http://schemas.microsoft.com/office/powerpoint/2010/main" val="372035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28" y="246620"/>
            <a:ext cx="2987774" cy="1598203"/>
          </a:xfrm>
        </p:spPr>
        <p:txBody>
          <a:bodyPr/>
          <a:lstStyle/>
          <a:p>
            <a:pPr algn="ctr"/>
            <a:r>
              <a:rPr lang="en-US" sz="2800" dirty="0"/>
              <a:t>Tour </a:t>
            </a:r>
            <a:r>
              <a:rPr lang="en-US" sz="2800" dirty="0" err="1"/>
              <a:t>por</a:t>
            </a:r>
            <a:r>
              <a:rPr lang="en-US" sz="2800" dirty="0"/>
              <a:t> </a:t>
            </a:r>
            <a:br>
              <a:rPr lang="en-US" sz="2800" dirty="0"/>
            </a:br>
            <a:r>
              <a:rPr lang="en-US" sz="2800" dirty="0" err="1"/>
              <a:t>pisO</a:t>
            </a:r>
            <a:r>
              <a:rPr lang="en-US" sz="2800" dirty="0"/>
              <a:t> de </a:t>
            </a:r>
            <a:br>
              <a:rPr lang="en-US" sz="2800" dirty="0"/>
            </a:br>
            <a:r>
              <a:rPr lang="en-US" sz="2800" dirty="0" err="1"/>
              <a:t>producción</a:t>
            </a:r>
            <a:endParaRPr lang="en-US" sz="2800"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46</a:t>
            </a:fld>
            <a:endParaRPr lang="es-ES" noProof="0" dirty="0"/>
          </a:p>
        </p:txBody>
      </p:sp>
      <p:sp>
        <p:nvSpPr>
          <p:cNvPr id="4" name="Content Placeholder 3"/>
          <p:cNvSpPr>
            <a:spLocks noGrp="1"/>
          </p:cNvSpPr>
          <p:nvPr>
            <p:ph idx="1"/>
          </p:nvPr>
        </p:nvSpPr>
        <p:spPr>
          <a:xfrm>
            <a:off x="500014" y="1988840"/>
            <a:ext cx="2319064" cy="4176464"/>
          </a:xfrm>
        </p:spPr>
        <p:txBody>
          <a:bodyPr>
            <a:normAutofit fontScale="70000" lnSpcReduction="20000"/>
          </a:bodyPr>
          <a:lstStyle/>
          <a:p>
            <a:pPr marL="514350" indent="-514350">
              <a:buFont typeface="+mj-lt"/>
              <a:buAutoNum type="arabicPeriod"/>
            </a:pPr>
            <a:r>
              <a:rPr lang="en-US" dirty="0" err="1"/>
              <a:t>Ingeniería</a:t>
            </a:r>
            <a:endParaRPr lang="en-US" dirty="0"/>
          </a:p>
          <a:p>
            <a:pPr marL="514350" indent="-514350">
              <a:buFont typeface="+mj-lt"/>
              <a:buAutoNum type="arabicPeriod"/>
            </a:pPr>
            <a:r>
              <a:rPr lang="en-US" dirty="0" err="1"/>
              <a:t>Prensas</a:t>
            </a:r>
            <a:endParaRPr lang="en-US" dirty="0"/>
          </a:p>
          <a:p>
            <a:pPr marL="514350" indent="-514350">
              <a:buFont typeface="+mj-lt"/>
              <a:buAutoNum type="arabicPeriod"/>
            </a:pPr>
            <a:r>
              <a:rPr lang="en-US" dirty="0" err="1"/>
              <a:t>LayUp</a:t>
            </a:r>
            <a:endParaRPr lang="en-US" dirty="0"/>
          </a:p>
          <a:p>
            <a:pPr marL="514350" indent="-514350">
              <a:buFont typeface="+mj-lt"/>
              <a:buAutoNum type="arabicPeriod"/>
            </a:pPr>
            <a:r>
              <a:rPr lang="en-US" dirty="0" err="1"/>
              <a:t>Maquinados</a:t>
            </a:r>
            <a:endParaRPr lang="en-US" dirty="0"/>
          </a:p>
          <a:p>
            <a:pPr marL="514350" indent="-514350">
              <a:buFont typeface="+mj-lt"/>
              <a:buAutoNum type="arabicPeriod"/>
            </a:pPr>
            <a:r>
              <a:rPr lang="en-US" dirty="0" err="1"/>
              <a:t>Insertos</a:t>
            </a:r>
            <a:endParaRPr lang="en-US" dirty="0"/>
          </a:p>
          <a:p>
            <a:pPr marL="514350" indent="-514350">
              <a:buFont typeface="+mj-lt"/>
              <a:buAutoNum type="arabicPeriod"/>
            </a:pPr>
            <a:r>
              <a:rPr lang="en-US" dirty="0" err="1"/>
              <a:t>Bondeo</a:t>
            </a:r>
            <a:endParaRPr lang="en-US" dirty="0"/>
          </a:p>
          <a:p>
            <a:pPr marL="514350" indent="-514350">
              <a:buFont typeface="+mj-lt"/>
              <a:buAutoNum type="arabicPeriod"/>
            </a:pPr>
            <a:r>
              <a:rPr lang="en-US" dirty="0" err="1"/>
              <a:t>Recibos</a:t>
            </a:r>
            <a:endParaRPr lang="en-US" dirty="0"/>
          </a:p>
          <a:p>
            <a:pPr marL="514350" indent="-514350">
              <a:buFont typeface="+mj-lt"/>
              <a:buAutoNum type="arabicPeriod"/>
            </a:pPr>
            <a:r>
              <a:rPr lang="en-US" dirty="0"/>
              <a:t>Incoming</a:t>
            </a:r>
          </a:p>
          <a:p>
            <a:pPr marL="514350" indent="-514350">
              <a:buFont typeface="+mj-lt"/>
              <a:buAutoNum type="arabicPeriod"/>
            </a:pPr>
            <a:r>
              <a:rPr lang="en-US" dirty="0"/>
              <a:t>OSP</a:t>
            </a:r>
          </a:p>
          <a:p>
            <a:pPr marL="514350" indent="-514350">
              <a:buFont typeface="+mj-lt"/>
              <a:buAutoNum type="arabicPeriod"/>
            </a:pPr>
            <a:r>
              <a:rPr lang="en-US" dirty="0" err="1"/>
              <a:t>Intermedios</a:t>
            </a:r>
            <a:endParaRPr lang="en-US" dirty="0"/>
          </a:p>
          <a:p>
            <a:pPr marL="514350" indent="-514350">
              <a:buFont typeface="+mj-lt"/>
              <a:buAutoNum type="arabicPeriod"/>
            </a:pPr>
            <a:r>
              <a:rPr lang="en-US" dirty="0"/>
              <a:t>Final</a:t>
            </a:r>
          </a:p>
          <a:p>
            <a:pPr marL="514350" indent="-514350">
              <a:buFont typeface="+mj-lt"/>
              <a:buAutoNum type="arabicPeriod"/>
            </a:pPr>
            <a:r>
              <a:rPr lang="en-US" dirty="0"/>
              <a:t>Spares</a:t>
            </a:r>
            <a:endParaRPr lang="es-E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045" t="399" b="1881"/>
          <a:stretch/>
        </p:blipFill>
        <p:spPr>
          <a:xfrm>
            <a:off x="3035102" y="0"/>
            <a:ext cx="9629763" cy="6881650"/>
          </a:xfrm>
          <a:prstGeom prst="rect">
            <a:avLst/>
          </a:prstGeom>
        </p:spPr>
      </p:pic>
    </p:spTree>
    <p:extLst>
      <p:ext uri="{BB962C8B-B14F-4D97-AF65-F5344CB8AC3E}">
        <p14:creationId xmlns:p14="http://schemas.microsoft.com/office/powerpoint/2010/main" val="236595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RECERTIFICACIONES Químicos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47</a:t>
            </a:fld>
            <a:endParaRPr lang="es-ES" noProof="0" dirty="0"/>
          </a:p>
        </p:txBody>
      </p:sp>
      <p:sp>
        <p:nvSpPr>
          <p:cNvPr id="4" name="Content Placeholder 3"/>
          <p:cNvSpPr>
            <a:spLocks noGrp="1"/>
          </p:cNvSpPr>
          <p:nvPr>
            <p:ph idx="1"/>
          </p:nvPr>
        </p:nvSpPr>
        <p:spPr>
          <a:xfrm>
            <a:off x="335360" y="1319792"/>
            <a:ext cx="4824536" cy="4629488"/>
          </a:xfrm>
        </p:spPr>
        <p:txBody>
          <a:bodyPr>
            <a:normAutofit fontScale="77500" lnSpcReduction="20000"/>
          </a:bodyPr>
          <a:lstStyle/>
          <a:p>
            <a:pPr marL="0" indent="0" algn="just">
              <a:buNone/>
            </a:pPr>
            <a:r>
              <a:rPr lang="es-MX" dirty="0"/>
              <a:t>El tiempo de vida de un material está determinado por DOE-DOM El material se puede seguir recertificando si es que sigue pasando las pruebas del laboratorio.</a:t>
            </a:r>
            <a:br>
              <a:rPr lang="es-MX" dirty="0"/>
            </a:br>
            <a:r>
              <a:rPr lang="es-MX" dirty="0"/>
              <a:t>Cada iteración agrega 50% del tiempo de vida.</a:t>
            </a:r>
          </a:p>
          <a:p>
            <a:pPr marL="0" indent="0" algn="just">
              <a:buNone/>
            </a:pPr>
            <a:r>
              <a:rPr lang="es-MX" u="sng" dirty="0"/>
              <a:t>(para un material que tiene 12 meses de vida, se le pueden agregar x numero de iteraciones en intervalos de 6 meses)</a:t>
            </a:r>
            <a:br>
              <a:rPr lang="es-MX" u="sng" dirty="0"/>
            </a:br>
            <a:br>
              <a:rPr lang="es-MX" u="sng" dirty="0"/>
            </a:br>
            <a:r>
              <a:rPr lang="es-MX" dirty="0"/>
              <a:t>Las primeras 3 iteraciones (1T, 2T, 3T) pueden ser usadas sin necesidad de validar con SAFRAN, </a:t>
            </a:r>
            <a:r>
              <a:rPr lang="es-MX" dirty="0">
                <a:solidFill>
                  <a:srgbClr val="FF0000"/>
                </a:solidFill>
              </a:rPr>
              <a:t>a partir de 4T se necesita la aprobación.</a:t>
            </a:r>
            <a:br>
              <a:rPr lang="es-MX" dirty="0"/>
            </a:br>
            <a:br>
              <a:rPr lang="es-MX" dirty="0"/>
            </a:br>
            <a:r>
              <a:rPr lang="es-MX" dirty="0"/>
              <a:t>Adicionalmente, después de la 4T, para cada recertificación se necesita un NCR.</a:t>
            </a:r>
          </a:p>
          <a:p>
            <a:pPr marL="0" indent="0" algn="just">
              <a:buNone/>
            </a:pPr>
            <a:endParaRPr lang="es-MX" u="sng" dirty="0"/>
          </a:p>
          <a:p>
            <a:pPr marL="0" indent="0" algn="just">
              <a:buNone/>
            </a:pPr>
            <a:endParaRPr lang="en-US" u="sng" dirty="0"/>
          </a:p>
        </p:txBody>
      </p:sp>
      <p:pic>
        <p:nvPicPr>
          <p:cNvPr id="8" name="Picture 7"/>
          <p:cNvPicPr>
            <a:picLocks noChangeAspect="1"/>
          </p:cNvPicPr>
          <p:nvPr/>
        </p:nvPicPr>
        <p:blipFill>
          <a:blip r:embed="rId3"/>
          <a:stretch>
            <a:fillRect/>
          </a:stretch>
        </p:blipFill>
        <p:spPr>
          <a:xfrm>
            <a:off x="5375920" y="1064065"/>
            <a:ext cx="6608467" cy="5793935"/>
          </a:xfrm>
          <a:prstGeom prst="rect">
            <a:avLst/>
          </a:prstGeom>
        </p:spPr>
      </p:pic>
    </p:spTree>
    <p:extLst>
      <p:ext uri="{BB962C8B-B14F-4D97-AF65-F5344CB8AC3E}">
        <p14:creationId xmlns:p14="http://schemas.microsoft.com/office/powerpoint/2010/main" val="2940748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48</a:t>
            </a:fld>
            <a:endParaRPr lang="es-ES" noProof="0" dirty="0"/>
          </a:p>
        </p:txBody>
      </p:sp>
      <p:sp>
        <p:nvSpPr>
          <p:cNvPr id="4" name="Content Placeholder 3"/>
          <p:cNvSpPr>
            <a:spLocks noGrp="1"/>
          </p:cNvSpPr>
          <p:nvPr>
            <p:ph idx="1"/>
          </p:nvPr>
        </p:nvSpPr>
        <p:spPr/>
        <p:txBody>
          <a:bodyPr/>
          <a:lstStyle/>
          <a:p>
            <a:r>
              <a:rPr lang="en-US" dirty="0"/>
              <a:t>Como </a:t>
            </a:r>
            <a:r>
              <a:rPr lang="en-US" dirty="0" err="1"/>
              <a:t>agregar</a:t>
            </a:r>
            <a:r>
              <a:rPr lang="en-US" dirty="0"/>
              <a:t> </a:t>
            </a:r>
            <a:r>
              <a:rPr lang="en-US" dirty="0" err="1"/>
              <a:t>impresora</a:t>
            </a:r>
            <a:endParaRPr lang="en-US" dirty="0"/>
          </a:p>
          <a:p>
            <a:pPr lvl="2"/>
            <a:r>
              <a:rPr lang="en-US" dirty="0"/>
              <a:t> </a:t>
            </a:r>
            <a:r>
              <a:rPr lang="en-US" dirty="0" err="1"/>
              <a:t>Ir</a:t>
            </a:r>
            <a:r>
              <a:rPr lang="en-US" dirty="0"/>
              <a:t> </a:t>
            </a:r>
            <a:r>
              <a:rPr lang="en-US" dirty="0" err="1"/>
              <a:t>en</a:t>
            </a:r>
            <a:r>
              <a:rPr lang="en-US" dirty="0"/>
              <a:t> el </a:t>
            </a:r>
            <a:r>
              <a:rPr lang="en-US" dirty="0" err="1"/>
              <a:t>explorador</a:t>
            </a:r>
            <a:r>
              <a:rPr lang="en-US" dirty="0"/>
              <a:t> a: </a:t>
            </a:r>
            <a:r>
              <a:rPr lang="en-US" dirty="0">
                <a:hlinkClick r:id="rId2" action="ppaction://hlinkfile"/>
              </a:rPr>
              <a:t>\\seza-ps1</a:t>
            </a:r>
            <a:br>
              <a:rPr lang="en-US" dirty="0"/>
            </a:br>
            <a:r>
              <a:rPr lang="en-US" dirty="0"/>
              <a:t>La </a:t>
            </a:r>
            <a:r>
              <a:rPr lang="en-US" dirty="0" err="1"/>
              <a:t>impresora</a:t>
            </a:r>
            <a:r>
              <a:rPr lang="en-US" dirty="0"/>
              <a:t> </a:t>
            </a:r>
            <a:r>
              <a:rPr lang="en-US" dirty="0" err="1"/>
              <a:t>est</a:t>
            </a:r>
            <a:r>
              <a:rPr lang="es-MX" dirty="0"/>
              <a:t>á a lado de la maquina expendedora </a:t>
            </a:r>
            <a:r>
              <a:rPr lang="es-MX" dirty="0">
                <a:sym typeface="Wingdings" panose="05000000000000000000" pitchFamily="2" charset="2"/>
              </a:rPr>
              <a:t></a:t>
            </a:r>
            <a:endParaRPr lang="en-US" dirty="0"/>
          </a:p>
        </p:txBody>
      </p:sp>
      <p:pic>
        <p:nvPicPr>
          <p:cNvPr id="5" name="Picture 4"/>
          <p:cNvPicPr>
            <a:picLocks noChangeAspect="1"/>
          </p:cNvPicPr>
          <p:nvPr/>
        </p:nvPicPr>
        <p:blipFill>
          <a:blip r:embed="rId3"/>
          <a:stretch>
            <a:fillRect/>
          </a:stretch>
        </p:blipFill>
        <p:spPr>
          <a:xfrm>
            <a:off x="5303912" y="1319792"/>
            <a:ext cx="2010056" cy="724001"/>
          </a:xfrm>
          <a:prstGeom prst="rect">
            <a:avLst/>
          </a:prstGeom>
        </p:spPr>
      </p:pic>
    </p:spTree>
    <p:extLst>
      <p:ext uri="{BB962C8B-B14F-4D97-AF65-F5344CB8AC3E}">
        <p14:creationId xmlns:p14="http://schemas.microsoft.com/office/powerpoint/2010/main" val="303993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BOM</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5</a:t>
            </a:fld>
            <a:endParaRPr lang="es-ES" noProof="0" dirty="0"/>
          </a:p>
        </p:txBody>
      </p:sp>
      <p:sp>
        <p:nvSpPr>
          <p:cNvPr id="4" name="Content Placeholder 3"/>
          <p:cNvSpPr>
            <a:spLocks noGrp="1"/>
          </p:cNvSpPr>
          <p:nvPr>
            <p:ph idx="1"/>
          </p:nvPr>
        </p:nvSpPr>
        <p:spPr>
          <a:xfrm>
            <a:off x="307975" y="1628800"/>
            <a:ext cx="3521908" cy="3837400"/>
          </a:xfrm>
        </p:spPr>
        <p:txBody>
          <a:bodyPr>
            <a:normAutofit fontScale="62500" lnSpcReduction="20000"/>
          </a:bodyPr>
          <a:lstStyle/>
          <a:p>
            <a:pPr marL="0" indent="0" algn="just">
              <a:buNone/>
            </a:pPr>
            <a:r>
              <a:rPr lang="es-ES" sz="2400" dirty="0"/>
              <a:t>El “Bill of </a:t>
            </a:r>
            <a:r>
              <a:rPr lang="es-ES" sz="2400" dirty="0" err="1"/>
              <a:t>Materials</a:t>
            </a:r>
            <a:r>
              <a:rPr lang="es-ES" sz="2400" dirty="0"/>
              <a:t>” juega un papel crucial en el proceso de adquisición de materiales porque establece una base clara para calcular las cantidades exactas de cada material necesario para producir un artículo.</a:t>
            </a:r>
            <a:br>
              <a:rPr lang="es-ES" sz="2400" dirty="0"/>
            </a:br>
            <a:br>
              <a:rPr lang="es-ES" sz="2400" dirty="0"/>
            </a:br>
            <a:r>
              <a:rPr lang="es-ES" sz="2400" dirty="0"/>
              <a:t>Nuestros BOM se dividen en 2:</a:t>
            </a:r>
            <a:br>
              <a:rPr lang="es-ES" sz="2400" dirty="0"/>
            </a:br>
            <a:r>
              <a:rPr lang="es-ES" sz="2400" dirty="0"/>
              <a:t>E1 (Mas pequeño, 32 cajones OHB) </a:t>
            </a:r>
          </a:p>
          <a:p>
            <a:pPr marL="0" indent="0" algn="just">
              <a:buNone/>
            </a:pPr>
            <a:r>
              <a:rPr lang="es-ES" sz="2400" dirty="0"/>
              <a:t>E2 (Mas grande, 36 cajones de OHB)</a:t>
            </a:r>
          </a:p>
          <a:p>
            <a:pPr marL="0" indent="0" algn="just">
              <a:buNone/>
            </a:pPr>
            <a:br>
              <a:rPr lang="es-ES" sz="2400" dirty="0"/>
            </a:br>
            <a:br>
              <a:rPr lang="es-ES" sz="2400" dirty="0"/>
            </a:br>
            <a:r>
              <a:rPr lang="es-ES" sz="2400" dirty="0"/>
              <a:t>También existe SPARES que es una división de repuestos que representa el 30% de nuestra venta.</a:t>
            </a:r>
          </a:p>
          <a:p>
            <a:pPr marL="0" indent="0" algn="just">
              <a:buNone/>
            </a:pPr>
            <a:endParaRPr lang="es-MX" sz="2400" dirty="0"/>
          </a:p>
          <a:p>
            <a:pPr marL="0" indent="0" algn="just">
              <a:buNone/>
            </a:pPr>
            <a:endParaRPr lang="es-MX" sz="2400" dirty="0"/>
          </a:p>
          <a:p>
            <a:pPr marL="0" indent="0" algn="just">
              <a:buNone/>
            </a:pPr>
            <a:r>
              <a:rPr lang="es-MX" sz="2400" dirty="0"/>
              <a:t>*El tamaño viene definido por el numero que antecede el E1/E2 (170/175/190/195)</a:t>
            </a:r>
            <a:endParaRPr lang="en-US" sz="2400" dirty="0"/>
          </a:p>
        </p:txBody>
      </p:sp>
      <p:sp>
        <p:nvSpPr>
          <p:cNvPr id="5" name="AutoShape 2" descr="KLM recibe su primer Embraer E2 - AeroErm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792" y="404664"/>
            <a:ext cx="6329022" cy="594928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543258626"/>
              </p:ext>
            </p:extLst>
          </p:nvPr>
        </p:nvGraphicFramePr>
        <p:xfrm>
          <a:off x="4037847" y="17282"/>
          <a:ext cx="1770122" cy="6796094"/>
        </p:xfrm>
        <a:graphic>
          <a:graphicData uri="http://schemas.openxmlformats.org/drawingml/2006/table">
            <a:tbl>
              <a:tblPr>
                <a:tableStyleId>{327F97BB-C833-4FB7-BDE5-3F7075034690}</a:tableStyleId>
              </a:tblPr>
              <a:tblGrid>
                <a:gridCol w="329961">
                  <a:extLst>
                    <a:ext uri="{9D8B030D-6E8A-4147-A177-3AD203B41FA5}">
                      <a16:colId xmlns:a16="http://schemas.microsoft.com/office/drawing/2014/main" val="365461191"/>
                    </a:ext>
                  </a:extLst>
                </a:gridCol>
                <a:gridCol w="1440161">
                  <a:extLst>
                    <a:ext uri="{9D8B030D-6E8A-4147-A177-3AD203B41FA5}">
                      <a16:colId xmlns:a16="http://schemas.microsoft.com/office/drawing/2014/main" val="691176083"/>
                    </a:ext>
                  </a:extLst>
                </a:gridCol>
              </a:tblGrid>
              <a:tr h="126558">
                <a:tc>
                  <a:txBody>
                    <a:bodyPr/>
                    <a:lstStyle/>
                    <a:p>
                      <a:pPr algn="ctr" fontAlgn="ctr"/>
                      <a:r>
                        <a:rPr lang="en-US" sz="1050" u="none" strike="noStrike" dirty="0">
                          <a:effectLst/>
                        </a:rPr>
                        <a:t>A/C</a:t>
                      </a:r>
                      <a:endParaRPr lang="en-US" sz="1050" b="1"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050" u="none" strike="noStrike" dirty="0">
                          <a:effectLst/>
                        </a:rPr>
                        <a:t>Customer Name</a:t>
                      </a:r>
                      <a:endParaRPr lang="en-US" sz="1050" b="1"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455464"/>
                  </a:ext>
                </a:extLst>
              </a:tr>
              <a:tr h="126558">
                <a:tc>
                  <a:txBody>
                    <a:bodyPr/>
                    <a:lstStyle/>
                    <a:p>
                      <a:pPr algn="ctr" fontAlgn="ctr"/>
                      <a:r>
                        <a:rPr lang="en-US" sz="900" u="none" strike="noStrike" dirty="0">
                          <a:effectLst/>
                        </a:rPr>
                        <a:t>AA</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AUSTRAL AIRLINES</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3341877"/>
                  </a:ext>
                </a:extLst>
              </a:tr>
              <a:tr h="126558">
                <a:tc>
                  <a:txBody>
                    <a:bodyPr/>
                    <a:lstStyle/>
                    <a:p>
                      <a:pPr algn="ctr" fontAlgn="ctr"/>
                      <a:r>
                        <a:rPr lang="en-US" sz="900" u="none" strike="noStrike">
                          <a:effectLst/>
                        </a:rPr>
                        <a:t>AJ</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AZAL</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6640903"/>
                  </a:ext>
                </a:extLst>
              </a:tr>
              <a:tr h="126558">
                <a:tc>
                  <a:txBody>
                    <a:bodyPr/>
                    <a:lstStyle/>
                    <a:p>
                      <a:pPr algn="ctr" fontAlgn="ctr"/>
                      <a:r>
                        <a:rPr lang="en-US" sz="900" u="none" strike="noStrike">
                          <a:effectLst/>
                        </a:rPr>
                        <a:t>AK</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ALASKA AIRLINES</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740440"/>
                  </a:ext>
                </a:extLst>
              </a:tr>
              <a:tr h="126558">
                <a:tc>
                  <a:txBody>
                    <a:bodyPr/>
                    <a:lstStyle/>
                    <a:p>
                      <a:pPr algn="ctr" fontAlgn="ctr"/>
                      <a:r>
                        <a:rPr lang="en-US" sz="900" u="none" strike="noStrike">
                          <a:effectLst/>
                        </a:rPr>
                        <a:t>AP</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AIR PEACE E1</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7717332"/>
                  </a:ext>
                </a:extLst>
              </a:tr>
              <a:tr h="126558">
                <a:tc>
                  <a:txBody>
                    <a:bodyPr/>
                    <a:lstStyle/>
                    <a:p>
                      <a:pPr algn="ctr" fontAlgn="ctr"/>
                      <a:r>
                        <a:rPr lang="en-US" sz="900" u="none" strike="noStrike">
                          <a:effectLst/>
                        </a:rPr>
                        <a:t>AT</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AIR ASTANA</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5070052"/>
                  </a:ext>
                </a:extLst>
              </a:tr>
              <a:tr h="126558">
                <a:tc>
                  <a:txBody>
                    <a:bodyPr/>
                    <a:lstStyle/>
                    <a:p>
                      <a:pPr algn="ctr" fontAlgn="ctr"/>
                      <a:r>
                        <a:rPr lang="en-US" sz="900" u="none" strike="noStrike">
                          <a:effectLst/>
                        </a:rPr>
                        <a:t>AV</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AEROSVIT</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634222"/>
                  </a:ext>
                </a:extLst>
              </a:tr>
              <a:tr h="126558">
                <a:tc>
                  <a:txBody>
                    <a:bodyPr/>
                    <a:lstStyle/>
                    <a:p>
                      <a:pPr algn="ctr" fontAlgn="ctr"/>
                      <a:r>
                        <a:rPr lang="en-US" sz="900" u="none" strike="noStrike">
                          <a:effectLst/>
                        </a:rPr>
                        <a:t>AY</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AURIGNY AIR</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25684"/>
                  </a:ext>
                </a:extLst>
              </a:tr>
              <a:tr h="126558">
                <a:tc>
                  <a:txBody>
                    <a:bodyPr/>
                    <a:lstStyle/>
                    <a:p>
                      <a:pPr algn="ctr" fontAlgn="ctr"/>
                      <a:r>
                        <a:rPr lang="en-US" sz="900" u="none" strike="noStrike">
                          <a:effectLst/>
                        </a:rPr>
                        <a:t>BE</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CIT/BELLE AIR</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161651"/>
                  </a:ext>
                </a:extLst>
              </a:tr>
              <a:tr h="126558">
                <a:tc>
                  <a:txBody>
                    <a:bodyPr/>
                    <a:lstStyle/>
                    <a:p>
                      <a:pPr algn="ctr" fontAlgn="ctr"/>
                      <a:r>
                        <a:rPr lang="en-US" sz="900" u="none" strike="noStrike">
                          <a:effectLst/>
                        </a:rPr>
                        <a:t>BL</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BELAVIA</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268613"/>
                  </a:ext>
                </a:extLst>
              </a:tr>
              <a:tr h="126558">
                <a:tc>
                  <a:txBody>
                    <a:bodyPr/>
                    <a:lstStyle/>
                    <a:p>
                      <a:pPr algn="ctr" fontAlgn="ctr"/>
                      <a:r>
                        <a:rPr lang="en-US" sz="900" u="none" strike="noStrike">
                          <a:effectLst/>
                        </a:rPr>
                        <a:t>BT</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BA CITYFLYER</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2959173"/>
                  </a:ext>
                </a:extLst>
              </a:tr>
              <a:tr h="126558">
                <a:tc>
                  <a:txBody>
                    <a:bodyPr/>
                    <a:lstStyle/>
                    <a:p>
                      <a:pPr algn="ctr" fontAlgn="ctr"/>
                      <a:r>
                        <a:rPr lang="en-US" sz="900" u="none" strike="noStrike">
                          <a:effectLst/>
                        </a:rPr>
                        <a:t>BV</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BELAVIA BELARUSSIAN</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2205274"/>
                  </a:ext>
                </a:extLst>
              </a:tr>
              <a:tr h="126558">
                <a:tc>
                  <a:txBody>
                    <a:bodyPr/>
                    <a:lstStyle/>
                    <a:p>
                      <a:pPr algn="ctr" fontAlgn="ctr"/>
                      <a:r>
                        <a:rPr lang="en-US" sz="900" u="none" strike="noStrike">
                          <a:effectLst/>
                        </a:rPr>
                        <a:t>CG</a:t>
                      </a:r>
                      <a:endParaRPr lang="en-US" sz="9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900" u="none" strike="noStrike" dirty="0">
                          <a:effectLst/>
                        </a:rPr>
                        <a:t>COLORFUL GHIZHOU</a:t>
                      </a:r>
                      <a:endParaRPr lang="en-US" sz="9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2364033"/>
                  </a:ext>
                </a:extLst>
              </a:tr>
              <a:tr h="126558">
                <a:tc>
                  <a:txBody>
                    <a:bodyPr/>
                    <a:lstStyle/>
                    <a:p>
                      <a:pPr algn="ctr" fontAlgn="ctr"/>
                      <a:r>
                        <a:rPr lang="en-US" sz="800" u="none" strike="noStrike">
                          <a:effectLst/>
                        </a:rPr>
                        <a:t>CI</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1270213"/>
                  </a:ext>
                </a:extLst>
              </a:tr>
              <a:tr h="126558">
                <a:tc>
                  <a:txBody>
                    <a:bodyPr/>
                    <a:lstStyle/>
                    <a:p>
                      <a:pPr algn="ctr" fontAlgn="ctr"/>
                      <a:r>
                        <a:rPr lang="en-US" sz="800" u="none" strike="noStrike">
                          <a:effectLst/>
                        </a:rPr>
                        <a:t>DS</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SKYWEST DELTA</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9357736"/>
                  </a:ext>
                </a:extLst>
              </a:tr>
              <a:tr h="126558">
                <a:tc>
                  <a:txBody>
                    <a:bodyPr/>
                    <a:lstStyle/>
                    <a:p>
                      <a:pPr algn="ctr" fontAlgn="ctr"/>
                      <a:r>
                        <a:rPr lang="en-US" sz="800" u="none" strike="noStrike">
                          <a:effectLst/>
                        </a:rPr>
                        <a:t>FB</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FLYBE</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7547307"/>
                  </a:ext>
                </a:extLst>
              </a:tr>
              <a:tr h="126558">
                <a:tc>
                  <a:txBody>
                    <a:bodyPr/>
                    <a:lstStyle/>
                    <a:p>
                      <a:pPr algn="ctr" fontAlgn="ctr"/>
                      <a:r>
                        <a:rPr lang="en-US" sz="800" u="none" strike="noStrike">
                          <a:effectLst/>
                        </a:rPr>
                        <a:t>GG</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GECAS MONTENEGRO</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203139"/>
                  </a:ext>
                </a:extLst>
              </a:tr>
              <a:tr h="126558">
                <a:tc>
                  <a:txBody>
                    <a:bodyPr/>
                    <a:lstStyle/>
                    <a:p>
                      <a:pPr algn="ctr" fontAlgn="ctr"/>
                      <a:r>
                        <a:rPr lang="en-US" sz="800" u="none" strike="noStrike">
                          <a:effectLst/>
                        </a:rPr>
                        <a:t>HA</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HORIZON AIR</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9842577"/>
                  </a:ext>
                </a:extLst>
              </a:tr>
              <a:tr h="126558">
                <a:tc>
                  <a:txBody>
                    <a:bodyPr/>
                    <a:lstStyle/>
                    <a:p>
                      <a:pPr algn="ctr" fontAlgn="ctr"/>
                      <a:r>
                        <a:rPr lang="en-US" sz="800" u="none" strike="noStrike">
                          <a:effectLst/>
                        </a:rPr>
                        <a:t>HB</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HEBEI</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314647"/>
                  </a:ext>
                </a:extLst>
              </a:tr>
              <a:tr h="126558">
                <a:tc>
                  <a:txBody>
                    <a:bodyPr/>
                    <a:lstStyle/>
                    <a:p>
                      <a:pPr algn="ctr" fontAlgn="ctr"/>
                      <a:r>
                        <a:rPr lang="en-US" sz="800" u="none" strike="noStrike">
                          <a:effectLst/>
                        </a:rPr>
                        <a:t>IA</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ARKIA 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8076317"/>
                  </a:ext>
                </a:extLst>
              </a:tr>
              <a:tr h="126558">
                <a:tc>
                  <a:txBody>
                    <a:bodyPr/>
                    <a:lstStyle/>
                    <a:p>
                      <a:pPr algn="ctr" fontAlgn="ctr"/>
                      <a:r>
                        <a:rPr lang="en-US" sz="800" u="none" strike="noStrike">
                          <a:effectLst/>
                        </a:rPr>
                        <a:t>JA</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JAL 190</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0362986"/>
                  </a:ext>
                </a:extLst>
              </a:tr>
              <a:tr h="126558">
                <a:tc>
                  <a:txBody>
                    <a:bodyPr/>
                    <a:lstStyle/>
                    <a:p>
                      <a:pPr algn="ctr" fontAlgn="ctr"/>
                      <a:r>
                        <a:rPr lang="en-US" sz="800" u="none" strike="noStrike">
                          <a:effectLst/>
                        </a:rPr>
                        <a:t>JB</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JETBLUE</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577965"/>
                  </a:ext>
                </a:extLst>
              </a:tr>
              <a:tr h="126558">
                <a:tc>
                  <a:txBody>
                    <a:bodyPr/>
                    <a:lstStyle/>
                    <a:p>
                      <a:pPr algn="ctr" fontAlgn="ctr"/>
                      <a:r>
                        <a:rPr lang="en-US" sz="800" u="none" strike="noStrike">
                          <a:effectLst/>
                        </a:rPr>
                        <a:t>JD</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ROYAL JORDANIAN 190</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6770459"/>
                  </a:ext>
                </a:extLst>
              </a:tr>
              <a:tr h="126558">
                <a:tc>
                  <a:txBody>
                    <a:bodyPr/>
                    <a:lstStyle/>
                    <a:p>
                      <a:pPr algn="ctr" fontAlgn="ctr"/>
                      <a:r>
                        <a:rPr lang="en-US" sz="800" u="none" strike="noStrike">
                          <a:effectLst/>
                        </a:rPr>
                        <a:t>JL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JAPAN 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3644768"/>
                  </a:ext>
                </a:extLst>
              </a:tr>
              <a:tr h="126558">
                <a:tc>
                  <a:txBody>
                    <a:bodyPr/>
                    <a:lstStyle/>
                    <a:p>
                      <a:pPr algn="ctr" fontAlgn="ctr"/>
                      <a:r>
                        <a:rPr lang="en-US" sz="800" u="none" strike="noStrike">
                          <a:effectLst/>
                        </a:rPr>
                        <a:t>JR</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ROYAL JORDANIAN 195</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854804"/>
                  </a:ext>
                </a:extLst>
              </a:tr>
              <a:tr h="126558">
                <a:tc>
                  <a:txBody>
                    <a:bodyPr/>
                    <a:lstStyle/>
                    <a:p>
                      <a:pPr algn="ctr" fontAlgn="ctr"/>
                      <a:r>
                        <a:rPr lang="en-US" sz="800" u="none" strike="noStrike">
                          <a:effectLst/>
                        </a:rPr>
                        <a:t>KG</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KLM</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730008"/>
                  </a:ext>
                </a:extLst>
              </a:tr>
              <a:tr h="126558">
                <a:tc>
                  <a:txBody>
                    <a:bodyPr/>
                    <a:lstStyle/>
                    <a:p>
                      <a:pPr algn="ctr" fontAlgn="ctr"/>
                      <a:r>
                        <a:rPr lang="en-US" sz="800" u="none" strike="noStrike">
                          <a:effectLst/>
                        </a:rPr>
                        <a:t>KL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KLM</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5977555"/>
                  </a:ext>
                </a:extLst>
              </a:tr>
              <a:tr h="126558">
                <a:tc>
                  <a:txBody>
                    <a:bodyPr/>
                    <a:lstStyle/>
                    <a:p>
                      <a:pPr algn="ctr" fontAlgn="ctr"/>
                      <a:r>
                        <a:rPr lang="en-US" sz="800" u="none" strike="noStrike">
                          <a:effectLst/>
                        </a:rPr>
                        <a:t>KM</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KLM 175</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1371803"/>
                  </a:ext>
                </a:extLst>
              </a:tr>
              <a:tr h="126558">
                <a:tc>
                  <a:txBody>
                    <a:bodyPr/>
                    <a:lstStyle/>
                    <a:p>
                      <a:pPr algn="ctr" fontAlgn="ctr"/>
                      <a:r>
                        <a:rPr lang="en-US" sz="800" u="none" strike="noStrike">
                          <a:effectLst/>
                        </a:rPr>
                        <a:t>KS</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SKS AIRWAYS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3076218"/>
                  </a:ext>
                </a:extLst>
              </a:tr>
              <a:tr h="126558">
                <a:tc>
                  <a:txBody>
                    <a:bodyPr/>
                    <a:lstStyle/>
                    <a:p>
                      <a:pPr algn="ctr" fontAlgn="ctr"/>
                      <a:r>
                        <a:rPr lang="en-US" sz="800" u="none" strike="noStrike">
                          <a:effectLst/>
                        </a:rPr>
                        <a:t>LM</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LAM</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4861577"/>
                  </a:ext>
                </a:extLst>
              </a:tr>
              <a:tr h="126558">
                <a:tc>
                  <a:txBody>
                    <a:bodyPr/>
                    <a:lstStyle/>
                    <a:p>
                      <a:pPr algn="ctr" fontAlgn="ctr"/>
                      <a:r>
                        <a:rPr lang="en-US" sz="800" u="none" strike="noStrike">
                          <a:effectLst/>
                        </a:rPr>
                        <a:t>LX</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LUX AIR</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699448"/>
                  </a:ext>
                </a:extLst>
              </a:tr>
              <a:tr h="126558">
                <a:tc>
                  <a:txBody>
                    <a:bodyPr/>
                    <a:lstStyle/>
                    <a:p>
                      <a:pPr algn="ctr" fontAlgn="ctr"/>
                      <a:r>
                        <a:rPr lang="en-US" sz="800" u="none" strike="noStrike">
                          <a:effectLst/>
                        </a:rPr>
                        <a:t>MA</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AMERICAN 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313118"/>
                  </a:ext>
                </a:extLst>
              </a:tr>
              <a:tr h="126558">
                <a:tc>
                  <a:txBody>
                    <a:bodyPr/>
                    <a:lstStyle/>
                    <a:p>
                      <a:pPr algn="ctr" fontAlgn="ctr"/>
                      <a:r>
                        <a:rPr lang="en-US" sz="800" u="none" strike="noStrike">
                          <a:effectLst/>
                        </a:rPr>
                        <a:t>MC</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AIR MAROC</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7068523"/>
                  </a:ext>
                </a:extLst>
              </a:tr>
              <a:tr h="126558">
                <a:tc>
                  <a:txBody>
                    <a:bodyPr/>
                    <a:lstStyle/>
                    <a:p>
                      <a:pPr algn="ctr" fontAlgn="ctr"/>
                      <a:r>
                        <a:rPr lang="en-US" sz="800" u="none" strike="noStrike">
                          <a:effectLst/>
                        </a:rPr>
                        <a:t>ME</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MEXICANA 195</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222695"/>
                  </a:ext>
                </a:extLst>
              </a:tr>
              <a:tr h="126558">
                <a:tc>
                  <a:txBody>
                    <a:bodyPr/>
                    <a:lstStyle/>
                    <a:p>
                      <a:pPr algn="ctr" fontAlgn="ctr"/>
                      <a:r>
                        <a:rPr lang="en-US" sz="800" u="none" strike="noStrike">
                          <a:effectLst/>
                        </a:rPr>
                        <a:t>MF</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MEXICANA 190</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6910308"/>
                  </a:ext>
                </a:extLst>
              </a:tr>
              <a:tr h="126558">
                <a:tc>
                  <a:txBody>
                    <a:bodyPr/>
                    <a:lstStyle/>
                    <a:p>
                      <a:pPr algn="ctr" fontAlgn="ctr"/>
                      <a:r>
                        <a:rPr lang="en-US" sz="800" u="none" strike="noStrike">
                          <a:effectLst/>
                        </a:rPr>
                        <a:t>MX</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AEROMEXICO</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2756446"/>
                  </a:ext>
                </a:extLst>
              </a:tr>
              <a:tr h="126558">
                <a:tc>
                  <a:txBody>
                    <a:bodyPr/>
                    <a:lstStyle/>
                    <a:p>
                      <a:pPr algn="ctr" fontAlgn="ctr"/>
                      <a:r>
                        <a:rPr lang="en-US" sz="800" u="none" strike="noStrike">
                          <a:effectLst/>
                        </a:rPr>
                        <a:t>NC</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NORDIC AVIATION</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1598598"/>
                  </a:ext>
                </a:extLst>
              </a:tr>
              <a:tr h="126558">
                <a:tc>
                  <a:txBody>
                    <a:bodyPr/>
                    <a:lstStyle/>
                    <a:p>
                      <a:pPr algn="ctr" fontAlgn="ctr"/>
                      <a:r>
                        <a:rPr lang="en-US" sz="800" u="none" strike="noStrike">
                          <a:effectLst/>
                        </a:rPr>
                        <a:t>NL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LOT POLISH (NL)</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9313612"/>
                  </a:ext>
                </a:extLst>
              </a:tr>
              <a:tr h="126558">
                <a:tc>
                  <a:txBody>
                    <a:bodyPr/>
                    <a:lstStyle/>
                    <a:p>
                      <a:pPr algn="ctr" fontAlgn="ctr"/>
                      <a:r>
                        <a:rPr lang="en-US" sz="800" u="none" strike="noStrike">
                          <a:effectLst/>
                        </a:rPr>
                        <a:t>PE</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AIR PEACE E2</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114619"/>
                  </a:ext>
                </a:extLst>
              </a:tr>
              <a:tr h="126558">
                <a:tc>
                  <a:txBody>
                    <a:bodyPr/>
                    <a:lstStyle/>
                    <a:p>
                      <a:pPr algn="ctr" fontAlgn="ctr"/>
                      <a:r>
                        <a:rPr lang="en-US" sz="800" u="none" strike="noStrike">
                          <a:effectLst/>
                        </a:rPr>
                        <a:t>PO</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PORTER</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344562"/>
                  </a:ext>
                </a:extLst>
              </a:tr>
              <a:tr h="126558">
                <a:tc>
                  <a:txBody>
                    <a:bodyPr/>
                    <a:lstStyle/>
                    <a:p>
                      <a:pPr algn="ctr" fontAlgn="ctr"/>
                      <a:r>
                        <a:rPr lang="en-US" sz="800" u="none" strike="noStrike">
                          <a:effectLst/>
                        </a:rPr>
                        <a:t>RG</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a:effectLst/>
                        </a:rPr>
                        <a:t>REGIONAL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0375929"/>
                  </a:ext>
                </a:extLst>
              </a:tr>
              <a:tr h="126558">
                <a:tc>
                  <a:txBody>
                    <a:bodyPr/>
                    <a:lstStyle/>
                    <a:p>
                      <a:pPr algn="ctr" fontAlgn="ctr"/>
                      <a:r>
                        <a:rPr lang="en-US" sz="800" u="none" strike="noStrike">
                          <a:effectLst/>
                        </a:rPr>
                        <a:t>RL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REPUBLIC/AA</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365816"/>
                  </a:ext>
                </a:extLst>
              </a:tr>
              <a:tr h="126558">
                <a:tc>
                  <a:txBody>
                    <a:bodyPr/>
                    <a:lstStyle/>
                    <a:p>
                      <a:pPr algn="ctr" fontAlgn="ctr"/>
                      <a:r>
                        <a:rPr lang="en-US" sz="800" u="none" strike="noStrike">
                          <a:effectLst/>
                        </a:rPr>
                        <a:t>RP</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REPUBLIC</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584220"/>
                  </a:ext>
                </a:extLst>
              </a:tr>
              <a:tr h="126558">
                <a:tc>
                  <a:txBody>
                    <a:bodyPr/>
                    <a:lstStyle/>
                    <a:p>
                      <a:pPr algn="ctr" fontAlgn="ctr"/>
                      <a:r>
                        <a:rPr lang="en-US" sz="800" u="none" strike="noStrike">
                          <a:effectLst/>
                        </a:rPr>
                        <a:t>RT</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REPUBLIC  UNITED</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878269"/>
                  </a:ext>
                </a:extLst>
              </a:tr>
              <a:tr h="126558">
                <a:tc>
                  <a:txBody>
                    <a:bodyPr/>
                    <a:lstStyle/>
                    <a:p>
                      <a:pPr algn="ctr" fontAlgn="ctr"/>
                      <a:r>
                        <a:rPr lang="en-US" sz="800" u="none" strike="noStrike">
                          <a:effectLst/>
                        </a:rPr>
                        <a:t>SC</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SCOOT</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117328"/>
                  </a:ext>
                </a:extLst>
              </a:tr>
              <a:tr h="126558">
                <a:tc>
                  <a:txBody>
                    <a:bodyPr/>
                    <a:lstStyle/>
                    <a:p>
                      <a:pPr algn="ctr" fontAlgn="ctr"/>
                      <a:r>
                        <a:rPr lang="en-US" sz="800" u="none" strike="noStrike">
                          <a:effectLst/>
                        </a:rPr>
                        <a:t>SK</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SKYWEST</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093947"/>
                  </a:ext>
                </a:extLst>
              </a:tr>
              <a:tr h="126558">
                <a:tc>
                  <a:txBody>
                    <a:bodyPr/>
                    <a:lstStyle/>
                    <a:p>
                      <a:pPr algn="ctr" fontAlgn="ctr"/>
                      <a:r>
                        <a:rPr lang="en-US" sz="800" u="none" strike="noStrike">
                          <a:effectLst/>
                        </a:rPr>
                        <a:t>SU</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SKYWEST</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2973712"/>
                  </a:ext>
                </a:extLst>
              </a:tr>
              <a:tr h="126558">
                <a:tc>
                  <a:txBody>
                    <a:bodyPr/>
                    <a:lstStyle/>
                    <a:p>
                      <a:pPr algn="ctr" fontAlgn="ctr"/>
                      <a:r>
                        <a:rPr lang="en-US" sz="800" u="none" strike="noStrike">
                          <a:effectLst/>
                        </a:rPr>
                        <a:t>SY</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SUZUYO</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701522"/>
                  </a:ext>
                </a:extLst>
              </a:tr>
              <a:tr h="126558">
                <a:tc>
                  <a:txBody>
                    <a:bodyPr/>
                    <a:lstStyle/>
                    <a:p>
                      <a:pPr algn="ctr" fontAlgn="ctr"/>
                      <a:r>
                        <a:rPr lang="en-US" sz="800" u="none" strike="noStrike">
                          <a:effectLst/>
                        </a:rPr>
                        <a:t>TJ</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TIANJIN 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477530"/>
                  </a:ext>
                </a:extLst>
              </a:tr>
              <a:tr h="126558">
                <a:tc>
                  <a:txBody>
                    <a:bodyPr/>
                    <a:lstStyle/>
                    <a:p>
                      <a:pPr algn="ctr" fontAlgn="ctr"/>
                      <a:r>
                        <a:rPr lang="en-US" sz="800" u="none" strike="noStrike">
                          <a:effectLst/>
                        </a:rPr>
                        <a:t>TU</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TUI</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6979557"/>
                  </a:ext>
                </a:extLst>
              </a:tr>
              <a:tr h="126558">
                <a:tc>
                  <a:txBody>
                    <a:bodyPr/>
                    <a:lstStyle/>
                    <a:p>
                      <a:pPr algn="ctr" fontAlgn="ctr"/>
                      <a:r>
                        <a:rPr lang="en-US" sz="800" u="none" strike="noStrike">
                          <a:effectLst/>
                        </a:rPr>
                        <a:t>UA</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UNITED AIRLINES</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9440527"/>
                  </a:ext>
                </a:extLst>
              </a:tr>
              <a:tr h="126558">
                <a:tc>
                  <a:txBody>
                    <a:bodyPr/>
                    <a:lstStyle/>
                    <a:p>
                      <a:pPr algn="ctr" fontAlgn="ctr"/>
                      <a:r>
                        <a:rPr lang="en-US" sz="800" u="none" strike="noStrike">
                          <a:effectLst/>
                        </a:rPr>
                        <a:t>ZL</a:t>
                      </a:r>
                      <a:endParaRPr lang="en-US" sz="800" b="0" i="0" u="none" strike="noStrike">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800" u="none" strike="noStrike" dirty="0">
                          <a:effectLst/>
                        </a:rPr>
                        <a:t>AZUL</a:t>
                      </a:r>
                      <a:endParaRPr lang="en-US" sz="800" b="0" i="0" u="none" strike="noStrike" dirty="0">
                        <a:solidFill>
                          <a:srgbClr val="000000"/>
                        </a:solidFill>
                        <a:effectLst/>
                        <a:latin typeface="Calibri" panose="020F0502020204030204" pitchFamily="34" charset="0"/>
                      </a:endParaRPr>
                    </a:p>
                  </a:txBody>
                  <a:tcPr marL="4184" marR="4184" marT="41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975121"/>
                  </a:ext>
                </a:extLst>
              </a:tr>
            </a:tbl>
          </a:graphicData>
        </a:graphic>
      </p:graphicFrame>
      <p:sp>
        <p:nvSpPr>
          <p:cNvPr id="10" name="Content Placeholder 3"/>
          <p:cNvSpPr txBox="1">
            <a:spLocks/>
          </p:cNvSpPr>
          <p:nvPr/>
        </p:nvSpPr>
        <p:spPr>
          <a:xfrm>
            <a:off x="8400256" y="5719605"/>
            <a:ext cx="3706641" cy="1064167"/>
          </a:xfrm>
          <a:prstGeom prst="rect">
            <a:avLst/>
          </a:prstGeom>
          <a:solidFill>
            <a:srgbClr val="FFFF00"/>
          </a:solidFill>
          <a:ln w="28575">
            <a:solidFill>
              <a:srgbClr val="00B0F0"/>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dirty="0"/>
              <a:t>El </a:t>
            </a:r>
            <a:r>
              <a:rPr lang="es-ES" sz="1800" b="1" dirty="0"/>
              <a:t>E190-E2</a:t>
            </a:r>
            <a:r>
              <a:rPr lang="es-ES" sz="1800" dirty="0"/>
              <a:t> tiene el mismo tamaño que el E190-E1, que puede contar hasta con 114 asientos</a:t>
            </a:r>
            <a:br>
              <a:rPr lang="es-ES" sz="1800" dirty="0"/>
            </a:br>
            <a:br>
              <a:rPr lang="es-ES" sz="1800" dirty="0"/>
            </a:br>
            <a:r>
              <a:rPr lang="es-ES" sz="1800" b="1" dirty="0"/>
              <a:t>E195-E2</a:t>
            </a:r>
            <a:r>
              <a:rPr lang="es-ES" sz="1800" dirty="0"/>
              <a:t> (</a:t>
            </a:r>
            <a:r>
              <a:rPr lang="es-ES" sz="1800" dirty="0" err="1"/>
              <a:t>Profit</a:t>
            </a:r>
            <a:r>
              <a:rPr lang="es-ES" sz="1800" dirty="0"/>
              <a:t> hunter) puede contar con hasta 132-144 asientos.</a:t>
            </a:r>
          </a:p>
        </p:txBody>
      </p:sp>
      <p:sp>
        <p:nvSpPr>
          <p:cNvPr id="11" name="Right Arrow 10">
            <a:hlinkClick r:id="rId3" action="ppaction://hlinkfile"/>
          </p:cNvPr>
          <p:cNvSpPr/>
          <p:nvPr/>
        </p:nvSpPr>
        <p:spPr>
          <a:xfrm>
            <a:off x="2714674" y="5466200"/>
            <a:ext cx="1115209" cy="662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LINK A LISTA DE AVIONES</a:t>
            </a:r>
          </a:p>
        </p:txBody>
      </p:sp>
    </p:spTree>
    <p:extLst>
      <p:ext uri="{BB962C8B-B14F-4D97-AF65-F5344CB8AC3E}">
        <p14:creationId xmlns:p14="http://schemas.microsoft.com/office/powerpoint/2010/main" val="3466700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70" y="421020"/>
            <a:ext cx="11403186" cy="600046"/>
          </a:xfrm>
        </p:spPr>
        <p:txBody>
          <a:bodyPr/>
          <a:lstStyle/>
          <a:p>
            <a:r>
              <a:rPr lang="es-MX" dirty="0"/>
              <a:t>LINEAS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6</a:t>
            </a:fld>
            <a:endParaRPr lang="es-ES" noProof="0" dirty="0"/>
          </a:p>
        </p:txBody>
      </p:sp>
      <p:sp>
        <p:nvSpPr>
          <p:cNvPr id="10" name="AutoShape 2" descr="KLM recibe su primer Embraer E2 - AeroErm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474" y="1124744"/>
            <a:ext cx="7238614" cy="4824536"/>
          </a:xfrm>
          <a:prstGeom prst="rect">
            <a:avLst/>
          </a:prstGeom>
        </p:spPr>
      </p:pic>
      <p:sp>
        <p:nvSpPr>
          <p:cNvPr id="7" name="Content Placeholder 3"/>
          <p:cNvSpPr>
            <a:spLocks noGrp="1"/>
          </p:cNvSpPr>
          <p:nvPr>
            <p:ph idx="1"/>
          </p:nvPr>
        </p:nvSpPr>
        <p:spPr>
          <a:xfrm>
            <a:off x="7536982" y="1207634"/>
            <a:ext cx="4153494" cy="4957670"/>
          </a:xfrm>
        </p:spPr>
        <p:txBody>
          <a:bodyPr>
            <a:normAutofit/>
          </a:bodyPr>
          <a:lstStyle/>
          <a:p>
            <a:pPr marL="0" indent="0" algn="just">
              <a:buNone/>
            </a:pPr>
            <a:r>
              <a:rPr lang="es-ES" sz="2400" dirty="0"/>
              <a:t>El BOM, a su vez, se divide en 28 LINEAS o partes del interior. Estos se fabrican en EZ Air y luego se embarcan para su ensamblaje en los hangares de EMBRAER.</a:t>
            </a:r>
          </a:p>
          <a:p>
            <a:pPr marL="0" indent="0" algn="just">
              <a:buNone/>
            </a:pPr>
            <a:r>
              <a:rPr lang="es-ES" sz="2400" dirty="0"/>
              <a:t>En promedio, para terminar un BOM se requiere 1 mes. Es un proceso artesanal que consta de muchas partes que pueden o no compartirse entre </a:t>
            </a:r>
            <a:r>
              <a:rPr lang="es-MX" sz="2400" dirty="0"/>
              <a:t>líneas.</a:t>
            </a:r>
            <a:br>
              <a:rPr lang="es-MX" sz="2400" dirty="0"/>
            </a:br>
            <a:br>
              <a:rPr lang="es-MX" sz="2400" dirty="0"/>
            </a:br>
            <a:r>
              <a:rPr lang="es-MX" sz="2400" dirty="0"/>
              <a:t>Otra forma de referirse a las líneas es ENTITY o </a:t>
            </a:r>
            <a:r>
              <a:rPr lang="es-MX" sz="2400" dirty="0" err="1"/>
              <a:t>Commodity</a:t>
            </a:r>
            <a:r>
              <a:rPr lang="es-MX" sz="2400" dirty="0"/>
              <a:t>.</a:t>
            </a:r>
            <a:endParaRPr lang="en-US" sz="2400" dirty="0"/>
          </a:p>
        </p:txBody>
      </p:sp>
    </p:spTree>
    <p:extLst>
      <p:ext uri="{BB962C8B-B14F-4D97-AF65-F5344CB8AC3E}">
        <p14:creationId xmlns:p14="http://schemas.microsoft.com/office/powerpoint/2010/main" val="428273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70" y="421020"/>
            <a:ext cx="11403186" cy="600046"/>
          </a:xfrm>
        </p:spPr>
        <p:txBody>
          <a:bodyPr/>
          <a:lstStyle/>
          <a:p>
            <a:r>
              <a:rPr lang="es-MX" dirty="0"/>
              <a:t>LINEAS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7</a:t>
            </a:fld>
            <a:endParaRPr lang="es-ES" noProof="0" dirty="0"/>
          </a:p>
        </p:txBody>
      </p:sp>
      <p:graphicFrame>
        <p:nvGraphicFramePr>
          <p:cNvPr id="8" name="Table 7"/>
          <p:cNvGraphicFramePr>
            <a:graphicFrameLocks noGrp="1"/>
          </p:cNvGraphicFramePr>
          <p:nvPr>
            <p:extLst>
              <p:ext uri="{D42A27DB-BD31-4B8C-83A1-F6EECF244321}">
                <p14:modId xmlns:p14="http://schemas.microsoft.com/office/powerpoint/2010/main" val="3961444287"/>
              </p:ext>
            </p:extLst>
          </p:nvPr>
        </p:nvGraphicFramePr>
        <p:xfrm>
          <a:off x="270415" y="1124748"/>
          <a:ext cx="5825585" cy="4939299"/>
        </p:xfrm>
        <a:graphic>
          <a:graphicData uri="http://schemas.openxmlformats.org/drawingml/2006/table">
            <a:tbl>
              <a:tblPr>
                <a:tableStyleId>{18603FDC-E32A-4AB5-989C-0864C3EAD2B8}</a:tableStyleId>
              </a:tblPr>
              <a:tblGrid>
                <a:gridCol w="791261">
                  <a:extLst>
                    <a:ext uri="{9D8B030D-6E8A-4147-A177-3AD203B41FA5}">
                      <a16:colId xmlns:a16="http://schemas.microsoft.com/office/drawing/2014/main" val="2989680619"/>
                    </a:ext>
                  </a:extLst>
                </a:gridCol>
                <a:gridCol w="1278558">
                  <a:extLst>
                    <a:ext uri="{9D8B030D-6E8A-4147-A177-3AD203B41FA5}">
                      <a16:colId xmlns:a16="http://schemas.microsoft.com/office/drawing/2014/main" val="3491827204"/>
                    </a:ext>
                  </a:extLst>
                </a:gridCol>
                <a:gridCol w="3755766">
                  <a:extLst>
                    <a:ext uri="{9D8B030D-6E8A-4147-A177-3AD203B41FA5}">
                      <a16:colId xmlns:a16="http://schemas.microsoft.com/office/drawing/2014/main" val="1826568267"/>
                    </a:ext>
                  </a:extLst>
                </a:gridCol>
              </a:tblGrid>
              <a:tr h="440646">
                <a:tc>
                  <a:txBody>
                    <a:bodyPr/>
                    <a:lstStyle/>
                    <a:p>
                      <a:pPr algn="ctr" fontAlgn="b"/>
                      <a:r>
                        <a:rPr lang="en-US" sz="1400" u="none" strike="noStrike">
                          <a:effectLst/>
                        </a:rPr>
                        <a:t>Entity</a:t>
                      </a:r>
                      <a:endParaRPr lang="en-US" sz="1400" b="1" i="0" u="none" strike="noStrike">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Nombre completo</a:t>
                      </a:r>
                      <a:endParaRPr lang="en-US" sz="1400" b="1" i="0" u="none" strike="noStrike">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u="none" strike="noStrike" dirty="0" err="1">
                          <a:effectLst/>
                        </a:rPr>
                        <a:t>Descripción</a:t>
                      </a:r>
                      <a:endParaRPr lang="en-US" sz="1400" b="1" i="0" u="none" strike="noStrike" dirty="0">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526801"/>
                  </a:ext>
                </a:extLst>
              </a:tr>
              <a:tr h="494775">
                <a:tc>
                  <a:txBody>
                    <a:bodyPr/>
                    <a:lstStyle/>
                    <a:p>
                      <a:pPr algn="ctr" fontAlgn="b"/>
                      <a:r>
                        <a:rPr lang="en-US" sz="1050" u="none" strike="noStrike" dirty="0">
                          <a:effectLst/>
                        </a:rPr>
                        <a:t>GALLEY</a:t>
                      </a:r>
                      <a:endParaRPr lang="en-US" sz="1050" b="1"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Galley</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(Cocineta) Compartimentos de la cocina en el avión donde se preparan y almacenan los alimentos y bebidas para los pasajeros.</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991580"/>
                  </a:ext>
                </a:extLst>
              </a:tr>
              <a:tr h="332388">
                <a:tc>
                  <a:txBody>
                    <a:bodyPr/>
                    <a:lstStyle/>
                    <a:p>
                      <a:pPr algn="ctr" fontAlgn="b"/>
                      <a:r>
                        <a:rPr lang="en-US" sz="1050" u="none" strike="noStrike" dirty="0">
                          <a:effectLst/>
                        </a:rPr>
                        <a:t>LAV</a:t>
                      </a:r>
                      <a:endParaRPr lang="en-US" sz="1050" b="1"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Lavatory</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(Baño), es una de las instalaciones sanitarias en la cabina de pasajeros de la aeronave.</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608411"/>
                  </a:ext>
                </a:extLst>
              </a:tr>
              <a:tr h="332388">
                <a:tc>
                  <a:txBody>
                    <a:bodyPr/>
                    <a:lstStyle/>
                    <a:p>
                      <a:pPr algn="ctr" fontAlgn="b"/>
                      <a:r>
                        <a:rPr lang="en-US" sz="1050" u="none" strike="noStrike">
                          <a:effectLst/>
                        </a:rPr>
                        <a:t>LENS</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Lens</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(Lentes de las luces del avión) como las del sistema de navegación o iluminación exterior del avión.</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969594"/>
                  </a:ext>
                </a:extLst>
              </a:tr>
              <a:tr h="170000">
                <a:tc>
                  <a:txBody>
                    <a:bodyPr/>
                    <a:lstStyle/>
                    <a:p>
                      <a:pPr algn="ctr" fontAlgn="b"/>
                      <a:r>
                        <a:rPr lang="en-US" sz="1050" u="none" strike="noStrike">
                          <a:effectLst/>
                        </a:rPr>
                        <a:t>MCC</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Main Cabin Ceiling</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(Techo de la cabina principal)</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25045"/>
                  </a:ext>
                </a:extLst>
              </a:tr>
              <a:tr h="170000">
                <a:tc>
                  <a:txBody>
                    <a:bodyPr/>
                    <a:lstStyle/>
                    <a:p>
                      <a:pPr algn="ctr" fontAlgn="b"/>
                      <a:r>
                        <a:rPr lang="en-US" sz="1050" u="none" strike="noStrike">
                          <a:effectLst/>
                        </a:rPr>
                        <a:t>MCD</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Mobile Class Divider</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(Cortinas de saparación de primera clase)</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4616777"/>
                  </a:ext>
                </a:extLst>
              </a:tr>
              <a:tr h="170000">
                <a:tc>
                  <a:txBody>
                    <a:bodyPr/>
                    <a:lstStyle/>
                    <a:p>
                      <a:pPr algn="ctr" fontAlgn="b"/>
                      <a:r>
                        <a:rPr lang="en-US" sz="1050" u="none" strike="noStrike">
                          <a:effectLst/>
                        </a:rPr>
                        <a:t>MMS</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Monument seal</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Sellador entre monumentos</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026574"/>
                  </a:ext>
                </a:extLst>
              </a:tr>
              <a:tr h="494775">
                <a:tc>
                  <a:txBody>
                    <a:bodyPr/>
                    <a:lstStyle/>
                    <a:p>
                      <a:pPr algn="ctr" fontAlgn="b"/>
                      <a:r>
                        <a:rPr lang="en-US" sz="1050" u="none" strike="noStrike">
                          <a:effectLst/>
                        </a:rPr>
                        <a:t>OHB</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Overhead Bin</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(Compartimento superior de equipaje), un compartimiento de almacenamiento sobre los asientos de la cabina donde los pasajeros pueden guardar su equipaje.</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842482"/>
                  </a:ext>
                </a:extLst>
              </a:tr>
              <a:tr h="170000">
                <a:tc>
                  <a:txBody>
                    <a:bodyPr/>
                    <a:lstStyle/>
                    <a:p>
                      <a:pPr algn="ctr" fontAlgn="b"/>
                      <a:r>
                        <a:rPr lang="en-US" sz="1050" u="none" strike="noStrike">
                          <a:effectLst/>
                        </a:rPr>
                        <a:t>OWE</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Over Wing exit</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(Puerta de salida de emergencia)</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03325"/>
                  </a:ext>
                </a:extLst>
              </a:tr>
              <a:tr h="332388">
                <a:tc>
                  <a:txBody>
                    <a:bodyPr/>
                    <a:lstStyle/>
                    <a:p>
                      <a:pPr algn="ctr" fontAlgn="b"/>
                      <a:r>
                        <a:rPr lang="en-US" sz="1050" u="none" strike="noStrike" dirty="0">
                          <a:effectLst/>
                        </a:rPr>
                        <a:t>PSU</a:t>
                      </a:r>
                      <a:endParaRPr lang="en-US" sz="1050" b="1"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Power Supply Unit</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(Unidad arriba de cada pasajero) Mascarillas de oxígenos y luces.</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4282002"/>
                  </a:ext>
                </a:extLst>
              </a:tr>
              <a:tr h="332388">
                <a:tc>
                  <a:txBody>
                    <a:bodyPr/>
                    <a:lstStyle/>
                    <a:p>
                      <a:pPr algn="ctr" fontAlgn="b"/>
                      <a:r>
                        <a:rPr lang="en-US" sz="1050" u="none" strike="noStrike">
                          <a:effectLst/>
                        </a:rPr>
                        <a:t>SDW</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Side Walls</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(Paredes laterales) las ventanas que son como paredes del avión.</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80550"/>
                  </a:ext>
                </a:extLst>
              </a:tr>
              <a:tr h="170000">
                <a:tc>
                  <a:txBody>
                    <a:bodyPr/>
                    <a:lstStyle/>
                    <a:p>
                      <a:pPr algn="ctr" fontAlgn="b"/>
                      <a:r>
                        <a:rPr lang="en-US" sz="1050" u="none" strike="noStrike">
                          <a:effectLst/>
                        </a:rPr>
                        <a:t>STC</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Seat track cover</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(Cobertura del riel de los asientos)</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5754624"/>
                  </a:ext>
                </a:extLst>
              </a:tr>
              <a:tr h="494775">
                <a:tc>
                  <a:txBody>
                    <a:bodyPr/>
                    <a:lstStyle/>
                    <a:p>
                      <a:pPr algn="ctr" fontAlgn="b"/>
                      <a:r>
                        <a:rPr lang="en-US" sz="1050" u="none" strike="noStrike">
                          <a:effectLst/>
                        </a:rPr>
                        <a:t>STOWAGE</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Stowage</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(Muebles de almacenamiento)Se refiere a los compartimentos de almacenamiento dentro del avión para equipaje, suministros o herramientas.</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6738158"/>
                  </a:ext>
                </a:extLst>
              </a:tr>
              <a:tr h="332388">
                <a:tc>
                  <a:txBody>
                    <a:bodyPr/>
                    <a:lstStyle/>
                    <a:p>
                      <a:pPr algn="ctr" fontAlgn="b"/>
                      <a:r>
                        <a:rPr lang="en-US" sz="1050" u="none" strike="noStrike">
                          <a:effectLst/>
                        </a:rPr>
                        <a:t>TCC</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Transicional Cabin Cealing</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(Techo transicional) Parte del techo entre cabina y pasajeros.</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69032"/>
                  </a:ext>
                </a:extLst>
              </a:tr>
              <a:tr h="332388">
                <a:tc>
                  <a:txBody>
                    <a:bodyPr/>
                    <a:lstStyle/>
                    <a:p>
                      <a:pPr algn="ctr" fontAlgn="b"/>
                      <a:r>
                        <a:rPr lang="en-US" sz="1050" u="none" strike="noStrike">
                          <a:effectLst/>
                        </a:rPr>
                        <a:t>WARDROBE</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Wardrobe</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(Armario) Es el pequeño vestidor a bordo, destinado para que los pasajeros o la tripulación guarden ropa o pertenencias.</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9179897"/>
                  </a:ext>
                </a:extLst>
              </a:tr>
              <a:tr h="170000">
                <a:tc>
                  <a:txBody>
                    <a:bodyPr/>
                    <a:lstStyle/>
                    <a:p>
                      <a:pPr algn="ctr" fontAlgn="b"/>
                      <a:r>
                        <a:rPr lang="en-US" sz="1050" u="none" strike="noStrike">
                          <a:effectLst/>
                        </a:rPr>
                        <a:t>WIND</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Wind Screen Divider</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err="1">
                          <a:effectLst/>
                        </a:rPr>
                        <a:t>Separador</a:t>
                      </a:r>
                      <a:r>
                        <a:rPr lang="en-US" sz="1050" u="none" strike="noStrike" dirty="0">
                          <a:effectLst/>
                        </a:rPr>
                        <a:t> de </a:t>
                      </a:r>
                      <a:r>
                        <a:rPr lang="en-US" sz="1050" u="none" strike="noStrike" dirty="0" err="1">
                          <a:effectLst/>
                        </a:rPr>
                        <a:t>primera</a:t>
                      </a:r>
                      <a:r>
                        <a:rPr lang="en-US" sz="1050" u="none" strike="noStrike" dirty="0">
                          <a:effectLst/>
                        </a:rPr>
                        <a:t> </a:t>
                      </a:r>
                      <a:r>
                        <a:rPr lang="en-US" sz="1050" u="none" strike="noStrike" dirty="0" err="1">
                          <a:effectLst/>
                        </a:rPr>
                        <a:t>clase</a:t>
                      </a:r>
                      <a:r>
                        <a:rPr lang="en-US" sz="1050" u="none" strike="noStrike" dirty="0">
                          <a:effectLst/>
                        </a:rPr>
                        <a:t>.</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329762"/>
                  </a:ext>
                </a:extLst>
              </a:tr>
            </a:tbl>
          </a:graphicData>
        </a:graphic>
      </p:graphicFrame>
      <p:sp>
        <p:nvSpPr>
          <p:cNvPr id="10" name="AutoShape 2" descr="KLM recibe su primer Embraer E2 - AeroErm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4328" y="-459432"/>
            <a:ext cx="5577672" cy="418325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328" y="3459860"/>
            <a:ext cx="5577672" cy="3716124"/>
          </a:xfrm>
          <a:prstGeom prst="rect">
            <a:avLst/>
          </a:prstGeom>
        </p:spPr>
      </p:pic>
      <p:sp>
        <p:nvSpPr>
          <p:cNvPr id="9" name="Rectangle 8"/>
          <p:cNvSpPr/>
          <p:nvPr/>
        </p:nvSpPr>
        <p:spPr>
          <a:xfrm>
            <a:off x="6384032" y="2789221"/>
            <a:ext cx="3096344" cy="1412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MX" sz="1400" dirty="0">
                <a:solidFill>
                  <a:schemeClr val="tx1"/>
                </a:solidFill>
              </a:rPr>
              <a:t>STOWAGE Y WARDROBE corren en GALLEY 1</a:t>
            </a:r>
          </a:p>
          <a:p>
            <a:pPr marL="285750" indent="-285750" algn="ctr">
              <a:buFont typeface="Arial" panose="020B0604020202020204" pitchFamily="34" charset="0"/>
              <a:buChar char="•"/>
            </a:pPr>
            <a:r>
              <a:rPr lang="es-MX" sz="1400" dirty="0">
                <a:solidFill>
                  <a:schemeClr val="tx1"/>
                </a:solidFill>
              </a:rPr>
              <a:t>G3 y G5 corren en GALLEY 3</a:t>
            </a:r>
          </a:p>
          <a:p>
            <a:pPr marL="285750" indent="-285750" algn="ctr">
              <a:buFont typeface="Arial" panose="020B0604020202020204" pitchFamily="34" charset="0"/>
              <a:buChar char="•"/>
            </a:pPr>
            <a:r>
              <a:rPr lang="es-MX" sz="1400" dirty="0">
                <a:solidFill>
                  <a:schemeClr val="tx1"/>
                </a:solidFill>
              </a:rPr>
              <a:t>LENS, MCC, MCD E2 Y STC corren en SUBENSAMBLES</a:t>
            </a:r>
          </a:p>
          <a:p>
            <a:pPr marL="285750" indent="-285750" algn="ctr">
              <a:buFont typeface="Arial" panose="020B0604020202020204" pitchFamily="34" charset="0"/>
              <a:buChar char="•"/>
            </a:pPr>
            <a:r>
              <a:rPr lang="es-MX" sz="1400" dirty="0">
                <a:solidFill>
                  <a:schemeClr val="tx1"/>
                </a:solidFill>
              </a:rPr>
              <a:t>MCD E1 corre en SDW</a:t>
            </a:r>
          </a:p>
        </p:txBody>
      </p:sp>
    </p:spTree>
    <p:extLst>
      <p:ext uri="{BB962C8B-B14F-4D97-AF65-F5344CB8AC3E}">
        <p14:creationId xmlns:p14="http://schemas.microsoft.com/office/powerpoint/2010/main" val="284344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70" y="421020"/>
            <a:ext cx="11403186" cy="600046"/>
          </a:xfrm>
        </p:spPr>
        <p:txBody>
          <a:bodyPr/>
          <a:lstStyle/>
          <a:p>
            <a:r>
              <a:rPr lang="es-MX" dirty="0"/>
              <a:t>LINEAS</a:t>
            </a:r>
            <a:endParaRPr lang="en-US" dirty="0"/>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8</a:t>
            </a:fld>
            <a:endParaRPr lang="es-ES" noProof="0" dirty="0"/>
          </a:p>
        </p:txBody>
      </p:sp>
      <p:graphicFrame>
        <p:nvGraphicFramePr>
          <p:cNvPr id="8" name="Table 7"/>
          <p:cNvGraphicFramePr>
            <a:graphicFrameLocks noGrp="1"/>
          </p:cNvGraphicFramePr>
          <p:nvPr>
            <p:extLst>
              <p:ext uri="{D42A27DB-BD31-4B8C-83A1-F6EECF244321}">
                <p14:modId xmlns:p14="http://schemas.microsoft.com/office/powerpoint/2010/main" val="3738477665"/>
              </p:ext>
            </p:extLst>
          </p:nvPr>
        </p:nvGraphicFramePr>
        <p:xfrm>
          <a:off x="119336" y="1087717"/>
          <a:ext cx="5264966" cy="5577682"/>
        </p:xfrm>
        <a:graphic>
          <a:graphicData uri="http://schemas.openxmlformats.org/drawingml/2006/table">
            <a:tbl>
              <a:tblPr>
                <a:tableStyleId>{18603FDC-E32A-4AB5-989C-0864C3EAD2B8}</a:tableStyleId>
              </a:tblPr>
              <a:tblGrid>
                <a:gridCol w="864096">
                  <a:extLst>
                    <a:ext uri="{9D8B030D-6E8A-4147-A177-3AD203B41FA5}">
                      <a16:colId xmlns:a16="http://schemas.microsoft.com/office/drawing/2014/main" val="2989680619"/>
                    </a:ext>
                  </a:extLst>
                </a:gridCol>
                <a:gridCol w="907105">
                  <a:extLst>
                    <a:ext uri="{9D8B030D-6E8A-4147-A177-3AD203B41FA5}">
                      <a16:colId xmlns:a16="http://schemas.microsoft.com/office/drawing/2014/main" val="3491827204"/>
                    </a:ext>
                  </a:extLst>
                </a:gridCol>
                <a:gridCol w="3493765">
                  <a:extLst>
                    <a:ext uri="{9D8B030D-6E8A-4147-A177-3AD203B41FA5}">
                      <a16:colId xmlns:a16="http://schemas.microsoft.com/office/drawing/2014/main" val="1826568267"/>
                    </a:ext>
                  </a:extLst>
                </a:gridCol>
              </a:tblGrid>
              <a:tr h="454200">
                <a:tc>
                  <a:txBody>
                    <a:bodyPr/>
                    <a:lstStyle/>
                    <a:p>
                      <a:pPr algn="ctr" fontAlgn="b"/>
                      <a:r>
                        <a:rPr lang="en-US" sz="1400" u="none" strike="noStrike" dirty="0">
                          <a:effectLst/>
                        </a:rPr>
                        <a:t>Entity</a:t>
                      </a:r>
                      <a:endParaRPr lang="en-US" sz="1400" b="1" i="0" u="none" strike="noStrike" dirty="0">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Nombre completo</a:t>
                      </a:r>
                      <a:endParaRPr lang="en-US" sz="1400" b="1" i="0" u="none" strike="noStrike">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u="none" strike="noStrike" dirty="0" err="1">
                          <a:effectLst/>
                        </a:rPr>
                        <a:t>Descripción</a:t>
                      </a:r>
                      <a:endParaRPr lang="en-US" sz="1400" b="1" i="0" u="none" strike="noStrike" dirty="0">
                        <a:solidFill>
                          <a:schemeClr val="bg1"/>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526801"/>
                  </a:ext>
                </a:extLst>
              </a:tr>
              <a:tr h="509994">
                <a:tc>
                  <a:txBody>
                    <a:bodyPr/>
                    <a:lstStyle/>
                    <a:p>
                      <a:pPr algn="ctr" fontAlgn="b"/>
                      <a:r>
                        <a:rPr lang="en-US" sz="1050" u="none" strike="noStrike">
                          <a:effectLst/>
                        </a:rPr>
                        <a:t>AFTBULK</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After Bulkhead</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(Mampara trasera) Pared estructural que divide secciones de la aeronave. El término "</a:t>
                      </a:r>
                      <a:r>
                        <a:rPr lang="es-ES" sz="1050" u="none" strike="noStrike" dirty="0" err="1">
                          <a:effectLst/>
                        </a:rPr>
                        <a:t>bulk</a:t>
                      </a:r>
                      <a:r>
                        <a:rPr lang="es-ES" sz="1050" u="none" strike="noStrike" dirty="0">
                          <a:effectLst/>
                        </a:rPr>
                        <a:t>" refiere a las secciones no accesibles directamente al público.</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2900575"/>
                  </a:ext>
                </a:extLst>
              </a:tr>
              <a:tr h="342612">
                <a:tc>
                  <a:txBody>
                    <a:bodyPr/>
                    <a:lstStyle/>
                    <a:p>
                      <a:pPr algn="ctr" fontAlgn="b"/>
                      <a:r>
                        <a:rPr lang="en-US" sz="1050" u="none" strike="noStrike">
                          <a:effectLst/>
                        </a:rPr>
                        <a:t>AIRSUPPLY</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Air Supply</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a:t>
                      </a:r>
                      <a:r>
                        <a:rPr lang="en-US" sz="1050" u="none" strike="noStrike" dirty="0" err="1">
                          <a:effectLst/>
                        </a:rPr>
                        <a:t>Tuberias</a:t>
                      </a:r>
                      <a:r>
                        <a:rPr lang="en-US" sz="1050" u="none" strike="noStrike" dirty="0">
                          <a:effectLst/>
                        </a:rPr>
                        <a:t> de </a:t>
                      </a:r>
                      <a:r>
                        <a:rPr lang="en-US" sz="1050" u="none" strike="noStrike" dirty="0" err="1">
                          <a:effectLst/>
                        </a:rPr>
                        <a:t>aire</a:t>
                      </a:r>
                      <a:r>
                        <a:rPr lang="en-US" sz="1050" u="none" strike="noStrike" dirty="0">
                          <a:effectLst/>
                        </a:rPr>
                        <a:t> </a:t>
                      </a:r>
                      <a:r>
                        <a:rPr lang="en-US" sz="1050" u="none" strike="noStrike" dirty="0" err="1">
                          <a:effectLst/>
                        </a:rPr>
                        <a:t>acondicionado</a:t>
                      </a:r>
                      <a:r>
                        <a:rPr lang="en-US" sz="1050" u="none" strike="noStrike" dirty="0">
                          <a:effectLst/>
                        </a:rPr>
                        <a:t>) Sistema de </a:t>
                      </a:r>
                      <a:r>
                        <a:rPr lang="en-US" sz="1050" u="none" strike="noStrike" dirty="0" err="1">
                          <a:effectLst/>
                        </a:rPr>
                        <a:t>suministro</a:t>
                      </a:r>
                      <a:r>
                        <a:rPr lang="en-US" sz="1050" u="none" strike="noStrike" dirty="0">
                          <a:effectLst/>
                        </a:rPr>
                        <a:t> de </a:t>
                      </a:r>
                      <a:r>
                        <a:rPr lang="en-US" sz="1050" u="none" strike="noStrike" dirty="0" err="1">
                          <a:effectLst/>
                        </a:rPr>
                        <a:t>aire</a:t>
                      </a:r>
                      <a:r>
                        <a:rPr lang="en-US" sz="1050" u="none" strike="noStrike" dirty="0">
                          <a:effectLst/>
                        </a:rPr>
                        <a:t> de la </a:t>
                      </a:r>
                      <a:r>
                        <a:rPr lang="en-US" sz="1050" u="none" strike="noStrike" dirty="0" err="1">
                          <a:effectLst/>
                        </a:rPr>
                        <a:t>aeronave</a:t>
                      </a:r>
                      <a:r>
                        <a:rPr lang="en-US" sz="1050" u="none" strike="noStrike" dirty="0">
                          <a:effectLst/>
                        </a:rPr>
                        <a:t>.</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13342"/>
                  </a:ext>
                </a:extLst>
              </a:tr>
              <a:tr h="342612">
                <a:tc>
                  <a:txBody>
                    <a:bodyPr/>
                    <a:lstStyle/>
                    <a:p>
                      <a:pPr algn="ctr" fontAlgn="b"/>
                      <a:r>
                        <a:rPr lang="en-US" sz="1050" u="none" strike="noStrike">
                          <a:effectLst/>
                        </a:rPr>
                        <a:t>BINTUBE</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Bin tubbing</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(Tuberías internas) Tuberías estructurales que sirven como la base del avion donde se conectan otras partes</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902885"/>
                  </a:ext>
                </a:extLst>
              </a:tr>
              <a:tr h="509994">
                <a:tc>
                  <a:txBody>
                    <a:bodyPr/>
                    <a:lstStyle/>
                    <a:p>
                      <a:pPr algn="ctr" fontAlgn="b"/>
                      <a:r>
                        <a:rPr lang="en-US" sz="1050" u="none" strike="noStrike">
                          <a:effectLst/>
                        </a:rPr>
                        <a:t>CARGO</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Cargo</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(Compartimiento de equipaje) Sección del avión destinada al almacenamiento y transporte de mercancías. Bodega inferior de la aeronave.</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385184"/>
                  </a:ext>
                </a:extLst>
              </a:tr>
              <a:tr h="509994">
                <a:tc>
                  <a:txBody>
                    <a:bodyPr/>
                    <a:lstStyle/>
                    <a:p>
                      <a:pPr algn="ctr" fontAlgn="b"/>
                      <a:r>
                        <a:rPr lang="en-US" sz="1050" u="none" strike="noStrike">
                          <a:effectLst/>
                        </a:rPr>
                        <a:t>CPB</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Cockpit Panel Box</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(Caja de control de cabina) Conjunto de controles y paneles en la cabina del piloto donde se gestionan los sistemas y comunicaciones del avión.</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8472625"/>
                  </a:ext>
                </a:extLst>
              </a:tr>
              <a:tr h="342612">
                <a:tc>
                  <a:txBody>
                    <a:bodyPr/>
                    <a:lstStyle/>
                    <a:p>
                      <a:pPr algn="ctr" fontAlgn="b"/>
                      <a:r>
                        <a:rPr lang="en-US" sz="1050" u="none" strike="noStrike">
                          <a:effectLst/>
                        </a:rPr>
                        <a:t>DADOS</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Dados</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Partes estéticas del </a:t>
                      </a:r>
                      <a:r>
                        <a:rPr lang="es-ES" sz="1050" u="none" strike="noStrike" dirty="0" err="1">
                          <a:effectLst/>
                        </a:rPr>
                        <a:t>avion</a:t>
                      </a:r>
                      <a:r>
                        <a:rPr lang="es-ES" sz="1050" u="none" strike="noStrike" dirty="0">
                          <a:effectLst/>
                        </a:rPr>
                        <a:t> que se usan en las paredes pueden incluir o no rendijas.</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2669377"/>
                  </a:ext>
                </a:extLst>
              </a:tr>
              <a:tr h="509994">
                <a:tc>
                  <a:txBody>
                    <a:bodyPr/>
                    <a:lstStyle/>
                    <a:p>
                      <a:pPr algn="ctr" fontAlgn="b"/>
                      <a:r>
                        <a:rPr lang="en-US" sz="1050" u="none" strike="noStrike">
                          <a:effectLst/>
                        </a:rPr>
                        <a:t>DOOR HEADER</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Door Header</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Parte superior del marco de la puerta del avión. Esta estructura es esencial para la integridad del sistema de puertas y su funcionamiento adecuado.</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7929204"/>
                  </a:ext>
                </a:extLst>
              </a:tr>
              <a:tr h="175229">
                <a:tc>
                  <a:txBody>
                    <a:bodyPr/>
                    <a:lstStyle/>
                    <a:p>
                      <a:pPr algn="ctr" fontAlgn="b"/>
                      <a:r>
                        <a:rPr lang="en-US" sz="1050" u="none" strike="noStrike">
                          <a:effectLst/>
                        </a:rPr>
                        <a:t>DSR</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Door surround</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(Alrededor de la puerta) Marcos o sellos alrededor de la puerta</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7684920"/>
                  </a:ext>
                </a:extLst>
              </a:tr>
              <a:tr h="509994">
                <a:tc>
                  <a:txBody>
                    <a:bodyPr/>
                    <a:lstStyle/>
                    <a:p>
                      <a:pPr algn="ctr" fontAlgn="b"/>
                      <a:r>
                        <a:rPr lang="en-US" sz="1050" u="none" strike="noStrike">
                          <a:effectLst/>
                        </a:rPr>
                        <a:t>DWL</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Door Wear Liner</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(Protector de desgaste de puerta) Revestimiento o protector que ayuda a reducir el desgaste y el daño que puede ocurrir debido al uso frecuente de la puerta.</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4464181"/>
                  </a:ext>
                </a:extLst>
              </a:tr>
              <a:tr h="509994">
                <a:tc>
                  <a:txBody>
                    <a:bodyPr/>
                    <a:lstStyle/>
                    <a:p>
                      <a:pPr algn="ctr" fontAlgn="b"/>
                      <a:r>
                        <a:rPr lang="en-US" sz="1050" u="none" strike="noStrike">
                          <a:effectLst/>
                        </a:rPr>
                        <a:t>ECS</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Environmental Control System</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(Ductos del Sistema de Control Ambiental), que es responsable de mantener la temperatura, humedad y presión adecuadas en la cabina.</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300589"/>
                  </a:ext>
                </a:extLst>
              </a:tr>
              <a:tr h="342612">
                <a:tc>
                  <a:txBody>
                    <a:bodyPr/>
                    <a:lstStyle/>
                    <a:p>
                      <a:pPr algn="ctr" fontAlgn="b"/>
                      <a:r>
                        <a:rPr lang="en-US" sz="1050" u="none" strike="noStrike">
                          <a:effectLst/>
                        </a:rPr>
                        <a:t>FLOORCARPET</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Floor Carpet</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(Alfombra) El tapizado del piso en la cabina de pasajeros, que puede ser alfombrado para comodidad estética y funcional.</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264056"/>
                  </a:ext>
                </a:extLst>
              </a:tr>
              <a:tr h="175229">
                <a:tc>
                  <a:txBody>
                    <a:bodyPr/>
                    <a:lstStyle/>
                    <a:p>
                      <a:pPr algn="ctr" fontAlgn="b"/>
                      <a:r>
                        <a:rPr lang="en-US" sz="1050" u="none" strike="noStrike">
                          <a:effectLst/>
                        </a:rPr>
                        <a:t>FLOORMAT</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Floor Mat</a:t>
                      </a:r>
                      <a:endParaRPr lang="en-U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a:effectLst/>
                        </a:rPr>
                        <a:t>(Tapete de suelo) Recubre la orilla de la alfombra.</a:t>
                      </a:r>
                      <a:endParaRPr lang="es-E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35169"/>
                  </a:ext>
                </a:extLst>
              </a:tr>
              <a:tr h="342612">
                <a:tc>
                  <a:txBody>
                    <a:bodyPr/>
                    <a:lstStyle/>
                    <a:p>
                      <a:pPr algn="ctr" fontAlgn="b"/>
                      <a:r>
                        <a:rPr lang="en-US" sz="1050" u="none" strike="noStrike">
                          <a:effectLst/>
                        </a:rPr>
                        <a:t>FP</a:t>
                      </a:r>
                      <a:endParaRPr lang="en-US" sz="1050" b="1"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050" u="none" strike="noStrike">
                          <a:effectLst/>
                        </a:rPr>
                        <a:t>Floor Panel</a:t>
                      </a:r>
                      <a:endParaRPr lang="en-US" sz="1050" b="0" i="0" u="none" strike="noStrike">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s-ES" sz="1050" u="none" strike="noStrike" dirty="0">
                          <a:effectLst/>
                        </a:rPr>
                        <a:t>(Base del piso), Parte </a:t>
                      </a:r>
                      <a:r>
                        <a:rPr lang="es-ES" sz="1050" u="none" strike="noStrike" dirty="0" err="1">
                          <a:effectLst/>
                        </a:rPr>
                        <a:t>plastica</a:t>
                      </a:r>
                      <a:r>
                        <a:rPr lang="es-ES" sz="1050" u="none" strike="noStrike" dirty="0">
                          <a:effectLst/>
                        </a:rPr>
                        <a:t> sobre la que va la alfombra de la aeronave.</a:t>
                      </a:r>
                      <a:endParaRPr lang="es-ES" sz="1050" b="0" i="0" u="none" strike="noStrike" dirty="0">
                        <a:solidFill>
                          <a:srgbClr val="000000"/>
                        </a:solidFill>
                        <a:effectLst/>
                        <a:latin typeface="Calibri" panose="020F0502020204030204" pitchFamily="34" charset="0"/>
                      </a:endParaRPr>
                    </a:p>
                  </a:txBody>
                  <a:tcPr marL="7502" marR="7502" marT="7502"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6829515"/>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936" t="1306" r="9001" b="6613"/>
          <a:stretch/>
        </p:blipFill>
        <p:spPr>
          <a:xfrm>
            <a:off x="5735960" y="-193005"/>
            <a:ext cx="9001000" cy="7055321"/>
          </a:xfrm>
          <a:prstGeom prst="rect">
            <a:avLst/>
          </a:prstGeom>
        </p:spPr>
      </p:pic>
      <p:sp>
        <p:nvSpPr>
          <p:cNvPr id="4" name="Rectangle 3"/>
          <p:cNvSpPr/>
          <p:nvPr/>
        </p:nvSpPr>
        <p:spPr>
          <a:xfrm>
            <a:off x="5706374" y="1006506"/>
            <a:ext cx="3528392" cy="115212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MX" sz="1400" dirty="0">
                <a:solidFill>
                  <a:schemeClr val="tx1"/>
                </a:solidFill>
              </a:rPr>
              <a:t>AFTBULK, WIND y CPB corren en DIVIDER</a:t>
            </a:r>
          </a:p>
          <a:p>
            <a:pPr marL="285750" indent="-285750" algn="ctr">
              <a:buFont typeface="Arial" panose="020B0604020202020204" pitchFamily="34" charset="0"/>
              <a:buChar char="•"/>
            </a:pPr>
            <a:r>
              <a:rPr lang="es-MX" sz="1400" dirty="0">
                <a:solidFill>
                  <a:schemeClr val="tx1"/>
                </a:solidFill>
              </a:rPr>
              <a:t>AIRSUPPLY y ECS corren en la línea de ECS</a:t>
            </a:r>
          </a:p>
          <a:p>
            <a:pPr marL="285750" indent="-285750" algn="ctr">
              <a:buFont typeface="Arial" panose="020B0604020202020204" pitchFamily="34" charset="0"/>
              <a:buChar char="•"/>
            </a:pPr>
            <a:r>
              <a:rPr lang="es-MX" sz="1400" dirty="0">
                <a:solidFill>
                  <a:schemeClr val="tx1"/>
                </a:solidFill>
              </a:rPr>
              <a:t>FLOORMAT/FLOORCARPET/DOORHEADER/BINTUBE corren en SUBENSAMBLES</a:t>
            </a:r>
            <a:endParaRPr lang="en-US" sz="1400" dirty="0">
              <a:solidFill>
                <a:schemeClr val="tx1"/>
              </a:solidFill>
            </a:endParaRPr>
          </a:p>
        </p:txBody>
      </p:sp>
    </p:spTree>
    <p:extLst>
      <p:ext uri="{BB962C8B-B14F-4D97-AF65-F5344CB8AC3E}">
        <p14:creationId xmlns:p14="http://schemas.microsoft.com/office/powerpoint/2010/main" val="40687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096" y="404664"/>
            <a:ext cx="11150600" cy="920336"/>
          </a:xfrm>
        </p:spPr>
        <p:txBody>
          <a:bodyPr/>
          <a:lstStyle/>
          <a:p>
            <a:r>
              <a:rPr lang="es-MX" dirty="0"/>
              <a:t>¿</a:t>
            </a:r>
            <a:r>
              <a:rPr lang="en-US" dirty="0" err="1"/>
              <a:t>Qué</a:t>
            </a:r>
            <a:r>
              <a:rPr lang="en-US" dirty="0"/>
              <a:t> </a:t>
            </a:r>
            <a:r>
              <a:rPr lang="en-US" dirty="0" err="1"/>
              <a:t>ComPRAMOS</a:t>
            </a:r>
            <a:r>
              <a:rPr lang="en-US" dirty="0"/>
              <a:t>? – MRO VS MRP</a:t>
            </a:r>
          </a:p>
        </p:txBody>
      </p:sp>
      <p:sp>
        <p:nvSpPr>
          <p:cNvPr id="3" name="Slide Number Placeholder 2"/>
          <p:cNvSpPr>
            <a:spLocks noGrp="1"/>
          </p:cNvSpPr>
          <p:nvPr>
            <p:ph type="sldNum" sz="quarter" idx="12"/>
          </p:nvPr>
        </p:nvSpPr>
        <p:spPr/>
        <p:txBody>
          <a:bodyPr/>
          <a:lstStyle/>
          <a:p>
            <a:pPr rtl="0"/>
            <a:fld id="{9EC71654-96A5-4280-94F3-931C61A9F92C}" type="slidenum">
              <a:rPr lang="es-ES" noProof="0" smtClean="0"/>
              <a:pPr rtl="0"/>
              <a:t>9</a:t>
            </a:fld>
            <a:endParaRPr lang="es-ES" noProof="0" dirty="0"/>
          </a:p>
        </p:txBody>
      </p:sp>
      <p:sp>
        <p:nvSpPr>
          <p:cNvPr id="4" name="Content Placeholder 3"/>
          <p:cNvSpPr>
            <a:spLocks noGrp="1"/>
          </p:cNvSpPr>
          <p:nvPr>
            <p:ph idx="1"/>
          </p:nvPr>
        </p:nvSpPr>
        <p:spPr>
          <a:xfrm>
            <a:off x="184248" y="1642827"/>
            <a:ext cx="6948214" cy="4351338"/>
          </a:xfrm>
        </p:spPr>
        <p:txBody>
          <a:bodyPr>
            <a:normAutofit fontScale="85000" lnSpcReduction="20000"/>
          </a:bodyPr>
          <a:lstStyle/>
          <a:p>
            <a:pPr marL="0" indent="0" algn="just">
              <a:buNone/>
            </a:pPr>
            <a:r>
              <a:rPr lang="es-ES" b="1" dirty="0"/>
              <a:t>Existen 2 tipos de materias primas:</a:t>
            </a:r>
          </a:p>
          <a:p>
            <a:pPr algn="just"/>
            <a:r>
              <a:rPr lang="es-ES" b="1" dirty="0">
                <a:solidFill>
                  <a:schemeClr val="accent3">
                    <a:lumMod val="50000"/>
                    <a:lumOff val="50000"/>
                  </a:schemeClr>
                </a:solidFill>
              </a:rPr>
              <a:t>MRP</a:t>
            </a:r>
            <a:r>
              <a:rPr lang="es-ES" dirty="0">
                <a:solidFill>
                  <a:schemeClr val="accent3">
                    <a:lumMod val="50000"/>
                    <a:lumOff val="50000"/>
                  </a:schemeClr>
                </a:solidFill>
              </a:rPr>
              <a:t>: </a:t>
            </a:r>
            <a:r>
              <a:rPr lang="es-ES" dirty="0"/>
              <a:t>Se enfoca en la </a:t>
            </a:r>
            <a:r>
              <a:rPr lang="es-ES" b="1" dirty="0"/>
              <a:t>adquisición de materiales para la producción</a:t>
            </a:r>
            <a:r>
              <a:rPr lang="es-ES" dirty="0"/>
              <a:t> de nuevos productos, basándose en la planificación de los requerimientos de materiales (en base al BOM). Internamente compras se separa en 2.</a:t>
            </a:r>
          </a:p>
          <a:p>
            <a:pPr lvl="2" algn="just"/>
            <a:r>
              <a:rPr lang="es-ES" b="1" dirty="0">
                <a:solidFill>
                  <a:srgbClr val="00B0F0"/>
                </a:solidFill>
              </a:rPr>
              <a:t>Compradores tácticos: </a:t>
            </a:r>
            <a:r>
              <a:rPr lang="es-ES" dirty="0"/>
              <a:t>Se encargan de la ejecución de compra, mensajes de excepción, mantenimiento de ordenes, </a:t>
            </a:r>
            <a:r>
              <a:rPr lang="es-ES" dirty="0" err="1"/>
              <a:t>expeditación</a:t>
            </a:r>
            <a:r>
              <a:rPr lang="es-ES" dirty="0"/>
              <a:t>, etc.</a:t>
            </a:r>
          </a:p>
          <a:p>
            <a:pPr lvl="2" algn="just"/>
            <a:r>
              <a:rPr lang="es-ES" b="1" dirty="0">
                <a:solidFill>
                  <a:srgbClr val="00B0F0"/>
                </a:solidFill>
              </a:rPr>
              <a:t>Compradores estratégicos: </a:t>
            </a:r>
            <a:r>
              <a:rPr lang="es-ES" dirty="0"/>
              <a:t>Se encargan de cotizaciones, </a:t>
            </a:r>
            <a:r>
              <a:rPr lang="es-ES" dirty="0" err="1"/>
              <a:t>seteo</a:t>
            </a:r>
            <a:r>
              <a:rPr lang="es-ES" dirty="0"/>
              <a:t> de precios, LT, Proveedores, etc.</a:t>
            </a:r>
          </a:p>
          <a:p>
            <a:pPr algn="just"/>
            <a:r>
              <a:rPr lang="es-ES" b="1" dirty="0">
                <a:solidFill>
                  <a:schemeClr val="accent3">
                    <a:lumMod val="50000"/>
                    <a:lumOff val="50000"/>
                  </a:schemeClr>
                </a:solidFill>
              </a:rPr>
              <a:t>MRO</a:t>
            </a:r>
            <a:r>
              <a:rPr lang="es-ES" dirty="0">
                <a:solidFill>
                  <a:schemeClr val="accent3">
                    <a:lumMod val="50000"/>
                    <a:lumOff val="50000"/>
                  </a:schemeClr>
                </a:solidFill>
              </a:rPr>
              <a:t>:</a:t>
            </a:r>
            <a:r>
              <a:rPr lang="es-ES" dirty="0"/>
              <a:t> Se enfoca en la </a:t>
            </a:r>
            <a:r>
              <a:rPr lang="es-ES" b="1" dirty="0"/>
              <a:t>adquisición de materiales para mantenimiento y reparación </a:t>
            </a:r>
            <a:r>
              <a:rPr lang="es-ES" dirty="0"/>
              <a:t>de equipos y maquinaria existentes para garantizar su funcionamiento continuo, así como los suministros de EPP, material de oficina, servicios, etc.</a:t>
            </a:r>
          </a:p>
        </p:txBody>
      </p:sp>
      <p:pic>
        <p:nvPicPr>
          <p:cNvPr id="1026" name="Picture 2" descr="Embraer hi-res stock photography and images - Alam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133"/>
          <a:stretch/>
        </p:blipFill>
        <p:spPr bwMode="auto">
          <a:xfrm>
            <a:off x="7408343" y="-16147"/>
            <a:ext cx="4777256" cy="3157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1037"/>
          <a:stretch/>
        </p:blipFill>
        <p:spPr>
          <a:xfrm>
            <a:off x="7408343" y="3137047"/>
            <a:ext cx="5803717" cy="3796918"/>
          </a:xfrm>
          <a:prstGeom prst="rect">
            <a:avLst/>
          </a:prstGeom>
        </p:spPr>
      </p:pic>
    </p:spTree>
    <p:extLst>
      <p:ext uri="{BB962C8B-B14F-4D97-AF65-F5344CB8AC3E}">
        <p14:creationId xmlns:p14="http://schemas.microsoft.com/office/powerpoint/2010/main" val="3875691075"/>
      </p:ext>
    </p:extLst>
  </p:cSld>
  <p:clrMapOvr>
    <a:masterClrMapping/>
  </p:clrMapOvr>
</p:sld>
</file>

<file path=ppt/theme/theme1.xml><?xml version="1.0" encoding="utf-8"?>
<a:theme xmlns:a="http://schemas.openxmlformats.org/drawingml/2006/main" name="Tema de Office">
  <a:themeElements>
    <a:clrScheme name="Custom 4">
      <a:dk1>
        <a:sysClr val="windowText" lastClr="000000"/>
      </a:dk1>
      <a:lt1>
        <a:sysClr val="window" lastClr="FFFFFF"/>
      </a:lt1>
      <a:dk2>
        <a:srgbClr val="44546A"/>
      </a:dk2>
      <a:lt2>
        <a:srgbClr val="E7E6E6"/>
      </a:lt2>
      <a:accent1>
        <a:srgbClr val="2C567A"/>
      </a:accent1>
      <a:accent2>
        <a:srgbClr val="0189C5"/>
      </a:accent2>
      <a:accent3>
        <a:srgbClr val="0D1D51"/>
      </a:accent3>
      <a:accent4>
        <a:srgbClr val="666666"/>
      </a:accent4>
      <a:accent5>
        <a:srgbClr val="3C76A6"/>
      </a:accent5>
      <a:accent6>
        <a:srgbClr val="023160"/>
      </a:accent6>
      <a:hlink>
        <a:srgbClr val="50C7F2"/>
      </a:hlink>
      <a:folHlink>
        <a:srgbClr val="005595"/>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51_TF34076243" id="{EB188560-FF41-4624-93D5-FDD7E127A2DE}" vid="{F767023B-66A9-4F93-B759-29D4C16B6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6527</Words>
  <Application>Microsoft Office PowerPoint</Application>
  <PresentationFormat>Widescreen</PresentationFormat>
  <Paragraphs>696</Paragraphs>
  <Slides>48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Aptos</vt:lpstr>
      <vt:lpstr>Arial</vt:lpstr>
      <vt:lpstr>Calibri</vt:lpstr>
      <vt:lpstr>Corbel</vt:lpstr>
      <vt:lpstr>Times New Roman</vt:lpstr>
      <vt:lpstr>Univers</vt:lpstr>
      <vt:lpstr>Verdana</vt:lpstr>
      <vt:lpstr>Wingdings</vt:lpstr>
      <vt:lpstr>Tema de Office</vt:lpstr>
      <vt:lpstr>Entrenamiento compras tácticas</vt:lpstr>
      <vt:lpstr>Introducción bases del sistema</vt:lpstr>
      <vt:lpstr>Bienvenida y Objetivos</vt:lpstr>
      <vt:lpstr>MRP</vt:lpstr>
      <vt:lpstr>BOM</vt:lpstr>
      <vt:lpstr>LINEAS</vt:lpstr>
      <vt:lpstr>LINEAS</vt:lpstr>
      <vt:lpstr>LINEAS</vt:lpstr>
      <vt:lpstr>¿Qué ComPRAMOS? – MRO VS MRP</vt:lpstr>
      <vt:lpstr>¿Qué ComPRAMOS? MLIK</vt:lpstr>
      <vt:lpstr>PowerPoint Presentation</vt:lpstr>
      <vt:lpstr>LEAD TIME</vt:lpstr>
      <vt:lpstr>DEMANDA</vt:lpstr>
      <vt:lpstr>DEMANDA</vt:lpstr>
      <vt:lpstr>DEMANDA</vt:lpstr>
      <vt:lpstr>DEMANDA PLAN DE PRODUCCIÓN VS MRP</vt:lpstr>
      <vt:lpstr>Como se usa ROYAL</vt:lpstr>
      <vt:lpstr>ROYAL 4 - Transacciones</vt:lpstr>
      <vt:lpstr>Como ACTUALIZAR EL SISTEMA - Fechas</vt:lpstr>
      <vt:lpstr>COMO CREAR/ EDITAR UNA PO - (po 4 2)</vt:lpstr>
      <vt:lpstr>COMO CREAR/ EDITAR UNA PO - (po 4 2)</vt:lpstr>
      <vt:lpstr>COMO CREAR/ EDITAR UNA PO - (po 4 2)</vt:lpstr>
      <vt:lpstr>IMPRIMIR PO - (po 4 6)</vt:lpstr>
      <vt:lpstr>HOLD DISCREPANCIES</vt:lpstr>
      <vt:lpstr>DOCK DISCREPANCIES</vt:lpstr>
      <vt:lpstr>Facturas problema</vt:lpstr>
      <vt:lpstr>ROYAL WEB – PURCHASE ORDERS</vt:lpstr>
      <vt:lpstr>Como ACTUALIZAR EL SISTEMA - CONFIRMACIÓN</vt:lpstr>
      <vt:lpstr>Como ACTUALIZAR EL SISTEMA - CONFIRMACIÓN</vt:lpstr>
      <vt:lpstr>Links</vt:lpstr>
      <vt:lpstr>Ejemplo práctico</vt:lpstr>
      <vt:lpstr>Herramientas para el día a día</vt:lpstr>
      <vt:lpstr>Gestión de Excepciones y Ajustes</vt:lpstr>
      <vt:lpstr>Gestión de Excepciones y Ajustes</vt:lpstr>
      <vt:lpstr>pr</vt:lpstr>
      <vt:lpstr>PORTAL DE APROBACIÓN</vt:lpstr>
      <vt:lpstr>Pr - Envío automático</vt:lpstr>
      <vt:lpstr>Pasos para componentes críticos</vt:lpstr>
      <vt:lpstr>andones</vt:lpstr>
      <vt:lpstr>Llenado de gemba</vt:lpstr>
      <vt:lpstr>Future shortages</vt:lpstr>
      <vt:lpstr>IMPORTACIONES</vt:lpstr>
      <vt:lpstr>IMPORTACIONES</vt:lpstr>
      <vt:lpstr>IMPORTACIONES</vt:lpstr>
      <vt:lpstr>IMPORTACIONES</vt:lpstr>
      <vt:lpstr>Tour por  pisO de  producción</vt:lpstr>
      <vt:lpstr>RECERTIFICACIONES Químicos</vt:lpstr>
      <vt:lpstr>EXTRAS</vt:lpstr>
    </vt:vector>
  </TitlesOfParts>
  <Company>Safran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Nombre de iniciativa</dc:title>
  <dc:creator>AGUILERA David (EZ AIR)</dc:creator>
  <cp:lastModifiedBy>Jose Vazquez</cp:lastModifiedBy>
  <cp:revision>132</cp:revision>
  <dcterms:created xsi:type="dcterms:W3CDTF">2025-01-06T19:11:49Z</dcterms:created>
  <dcterms:modified xsi:type="dcterms:W3CDTF">2025-09-10T16:08:48Z</dcterms:modified>
</cp:coreProperties>
</file>